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78" r:id="rId6"/>
    <p:sldId id="281" r:id="rId7"/>
    <p:sldId id="284" r:id="rId8"/>
    <p:sldId id="283" r:id="rId9"/>
    <p:sldId id="282" r:id="rId10"/>
    <p:sldId id="285" r:id="rId11"/>
    <p:sldId id="286" r:id="rId12"/>
    <p:sldId id="287" r:id="rId13"/>
    <p:sldId id="288" r:id="rId14"/>
    <p:sldId id="279" r:id="rId15"/>
    <p:sldId id="263" r:id="rId16"/>
    <p:sldId id="262" r:id="rId17"/>
    <p:sldId id="261" r:id="rId18"/>
    <p:sldId id="264" r:id="rId19"/>
    <p:sldId id="265" r:id="rId20"/>
    <p:sldId id="266" r:id="rId21"/>
    <p:sldId id="267" r:id="rId22"/>
    <p:sldId id="289" r:id="rId23"/>
    <p:sldId id="268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E22"/>
    <a:srgbClr val="DA181D"/>
    <a:srgbClr val="45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6" autoAdjust="0"/>
    <p:restoredTop sz="94226" autoAdjust="0"/>
  </p:normalViewPr>
  <p:slideViewPr>
    <p:cSldViewPr snapToGrid="0" showGuides="1">
      <p:cViewPr varScale="1">
        <p:scale>
          <a:sx n="145" d="100"/>
          <a:sy n="145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-3139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E372A-801C-4B37-B6C4-A584E90ACB67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57C6CD-5230-4B90-9745-3B3E48947E6B}">
      <dgm:prSet phldrT="[Текст]" custT="1"/>
      <dgm:spPr/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Ведение учета рабочего времени по различным графикам и по табелю. Учет невыходов работников организации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3F55EB7-8033-4098-A2BE-ECDC2D56BFE2}" type="parTrans" cxnId="{946C2AAF-C67D-46F9-A4E4-055B2E283439}">
      <dgm:prSet/>
      <dgm:spPr/>
      <dgm:t>
        <a:bodyPr/>
        <a:lstStyle/>
        <a:p>
          <a:endParaRPr lang="ru-RU"/>
        </a:p>
      </dgm:t>
    </dgm:pt>
    <dgm:pt modelId="{EAAE8DB8-5A7B-476F-8E23-7D63A6D098D0}" type="sibTrans" cxnId="{946C2AAF-C67D-46F9-A4E4-055B2E283439}">
      <dgm:prSet/>
      <dgm:spPr/>
      <dgm:t>
        <a:bodyPr/>
        <a:lstStyle/>
        <a:p>
          <a:endParaRPr lang="ru-RU"/>
        </a:p>
      </dgm:t>
    </dgm:pt>
    <dgm:pt modelId="{5BBECA03-F33A-4825-B5BA-3A6C023AE3A2}">
      <dgm:prSet phldrT="[Текст]" custT="1"/>
      <dgm:spPr/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Отражение в едином окне учетных данных расчета зарплаты, удержаний работников, налогов и взносов. Возможность рассчитывать, добавлять и изменять данные непосредственно в обработке, как при работе с единым документом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B16F34-DD60-4F15-B4BC-22B7DFDDC15F}" type="parTrans" cxnId="{4DAF3B84-BA59-4DC3-BFBE-7D8459BE3FED}">
      <dgm:prSet/>
      <dgm:spPr/>
      <dgm:t>
        <a:bodyPr/>
        <a:lstStyle/>
        <a:p>
          <a:endParaRPr lang="ru-RU"/>
        </a:p>
      </dgm:t>
    </dgm:pt>
    <dgm:pt modelId="{5B81E71C-6746-43D7-ABF1-6F941E3B8E3F}" type="sibTrans" cxnId="{4DAF3B84-BA59-4DC3-BFBE-7D8459BE3FED}">
      <dgm:prSet/>
      <dgm:spPr/>
      <dgm:t>
        <a:bodyPr/>
        <a:lstStyle/>
        <a:p>
          <a:endParaRPr lang="ru-RU"/>
        </a:p>
      </dgm:t>
    </dgm:pt>
    <dgm:pt modelId="{B405F695-466C-423F-B715-0568E42371F8}">
      <dgm:prSet phldrT="[Текст]" custT="1"/>
      <dgm:spPr/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Учет сверхнормативных работ и расчет оплаты по ним (ночные, сверхурочные, праздничные)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ECDD66-2D04-43EE-903A-2FC9F8543B61}" type="parTrans" cxnId="{0B1881B0-4A87-4126-943C-09BF4B1839B6}">
      <dgm:prSet/>
      <dgm:spPr/>
      <dgm:t>
        <a:bodyPr/>
        <a:lstStyle/>
        <a:p>
          <a:endParaRPr lang="ru-RU"/>
        </a:p>
      </dgm:t>
    </dgm:pt>
    <dgm:pt modelId="{9A44D25A-B5CE-4E42-B189-5CE1127CB466}" type="sibTrans" cxnId="{0B1881B0-4A87-4126-943C-09BF4B1839B6}">
      <dgm:prSet/>
      <dgm:spPr/>
      <dgm:t>
        <a:bodyPr/>
        <a:lstStyle/>
        <a:p>
          <a:endParaRPr lang="ru-RU"/>
        </a:p>
      </dgm:t>
    </dgm:pt>
    <dgm:pt modelId="{2A6D7296-30F0-4167-A274-5591B1D025D6}" type="pres">
      <dgm:prSet presAssocID="{815E372A-801C-4B37-B6C4-A584E90ACB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4D0564-80A1-4FD1-B7B4-26BEE2F80A63}" type="pres">
      <dgm:prSet presAssocID="{7557C6CD-5230-4B90-9745-3B3E48947E6B}" presName="composite" presStyleCnt="0"/>
      <dgm:spPr/>
    </dgm:pt>
    <dgm:pt modelId="{B5C9913C-9F07-45D7-9CF7-8D8F21D16E29}" type="pres">
      <dgm:prSet presAssocID="{7557C6CD-5230-4B90-9745-3B3E48947E6B}" presName="rect1" presStyleLbl="trAlignAcc1" presStyleIdx="0" presStyleCnt="3" custScaleX="121169" custLinFactNeighborX="13762" custLinFactNeighborY="1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E1D7F-FD1B-42B3-A0AC-F03355F7A724}" type="pres">
      <dgm:prSet presAssocID="{7557C6CD-5230-4B90-9745-3B3E48947E6B}" presName="rect2" presStyleLbl="fgImgPlace1" presStyleIdx="0" presStyleCnt="3" custScaleX="108119" custScaleY="62686" custLinFactX="-11674" custLinFactNeighborX="-100000" custLinFactNeighborY="76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F7D97194-8213-4C9A-8601-D24D100158A7}" type="pres">
      <dgm:prSet presAssocID="{EAAE8DB8-5A7B-476F-8E23-7D63A6D098D0}" presName="sibTrans" presStyleCnt="0"/>
      <dgm:spPr/>
    </dgm:pt>
    <dgm:pt modelId="{9EC1B7FF-69BB-40B2-A5AD-D58040E07004}" type="pres">
      <dgm:prSet presAssocID="{5BBECA03-F33A-4825-B5BA-3A6C023AE3A2}" presName="composite" presStyleCnt="0"/>
      <dgm:spPr/>
    </dgm:pt>
    <dgm:pt modelId="{93CABF8B-3503-4CF6-B908-512FF1962973}" type="pres">
      <dgm:prSet presAssocID="{5BBECA03-F33A-4825-B5BA-3A6C023AE3A2}" presName="rect1" presStyleLbl="trAlignAcc1" presStyleIdx="1" presStyleCnt="3" custScaleX="121640" custLinFactNeighborX="13762" custLinFactNeighborY="-1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3DE9E-8A48-4709-9785-073D8DF35D40}" type="pres">
      <dgm:prSet presAssocID="{5BBECA03-F33A-4825-B5BA-3A6C023AE3A2}" presName="rect2" presStyleLbl="fgImgPlace1" presStyleIdx="1" presStyleCnt="3" custScaleX="111773" custScaleY="65591" custLinFactX="-5351" custLinFactNeighborX="-100000" custLinFactNeighborY="42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33D03D7A-6B73-4A0E-8841-2446E975C071}" type="pres">
      <dgm:prSet presAssocID="{5B81E71C-6746-43D7-ABF1-6F941E3B8E3F}" presName="sibTrans" presStyleCnt="0"/>
      <dgm:spPr/>
    </dgm:pt>
    <dgm:pt modelId="{3F009BC7-A1C7-410C-BF6F-01BFC7CF56C0}" type="pres">
      <dgm:prSet presAssocID="{B405F695-466C-423F-B715-0568E42371F8}" presName="composite" presStyleCnt="0"/>
      <dgm:spPr/>
    </dgm:pt>
    <dgm:pt modelId="{53C5676A-E0DF-42CE-97EE-E419F33B09CE}" type="pres">
      <dgm:prSet presAssocID="{B405F695-466C-423F-B715-0568E42371F8}" presName="rect1" presStyleLbl="trAlignAcc1" presStyleIdx="2" presStyleCnt="3" custScaleX="121990" custLinFactNeighborX="13762" custLinFactNeighborY="-2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F5CB8-BC7D-4511-BC5F-5F2CE02FE3B7}" type="pres">
      <dgm:prSet presAssocID="{B405F695-466C-423F-B715-0568E42371F8}" presName="rect2" presStyleLbl="fgImgPlace1" presStyleIdx="2" presStyleCnt="3" custScaleX="117451" custScaleY="60894" custLinFactX="-14710" custLinFactNeighborX="-100000" custLinFactNeighborY="66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</dgm:ptLst>
  <dgm:cxnLst>
    <dgm:cxn modelId="{6CFBAF57-0BF7-4D87-B442-531CFE388AFF}" type="presOf" srcId="{B405F695-466C-423F-B715-0568E42371F8}" destId="{53C5676A-E0DF-42CE-97EE-E419F33B09CE}" srcOrd="0" destOrd="0" presId="urn:microsoft.com/office/officeart/2008/layout/PictureStrips"/>
    <dgm:cxn modelId="{0B1881B0-4A87-4126-943C-09BF4B1839B6}" srcId="{815E372A-801C-4B37-B6C4-A584E90ACB67}" destId="{B405F695-466C-423F-B715-0568E42371F8}" srcOrd="2" destOrd="0" parTransId="{BEECDD66-2D04-43EE-903A-2FC9F8543B61}" sibTransId="{9A44D25A-B5CE-4E42-B189-5CE1127CB466}"/>
    <dgm:cxn modelId="{4DAF3B84-BA59-4DC3-BFBE-7D8459BE3FED}" srcId="{815E372A-801C-4B37-B6C4-A584E90ACB67}" destId="{5BBECA03-F33A-4825-B5BA-3A6C023AE3A2}" srcOrd="1" destOrd="0" parTransId="{F1B16F34-DD60-4F15-B4BC-22B7DFDDC15F}" sibTransId="{5B81E71C-6746-43D7-ABF1-6F941E3B8E3F}"/>
    <dgm:cxn modelId="{C1EEB169-34E0-422C-8A96-0336A464B9C8}" type="presOf" srcId="{815E372A-801C-4B37-B6C4-A584E90ACB67}" destId="{2A6D7296-30F0-4167-A274-5591B1D025D6}" srcOrd="0" destOrd="0" presId="urn:microsoft.com/office/officeart/2008/layout/PictureStrips"/>
    <dgm:cxn modelId="{4222D113-BB90-4FC2-AC53-B58CDF20670E}" type="presOf" srcId="{7557C6CD-5230-4B90-9745-3B3E48947E6B}" destId="{B5C9913C-9F07-45D7-9CF7-8D8F21D16E29}" srcOrd="0" destOrd="0" presId="urn:microsoft.com/office/officeart/2008/layout/PictureStrips"/>
    <dgm:cxn modelId="{946C2AAF-C67D-46F9-A4E4-055B2E283439}" srcId="{815E372A-801C-4B37-B6C4-A584E90ACB67}" destId="{7557C6CD-5230-4B90-9745-3B3E48947E6B}" srcOrd="0" destOrd="0" parTransId="{B3F55EB7-8033-4098-A2BE-ECDC2D56BFE2}" sibTransId="{EAAE8DB8-5A7B-476F-8E23-7D63A6D098D0}"/>
    <dgm:cxn modelId="{AC113982-48D7-4C61-B46A-092D52BFFB7F}" type="presOf" srcId="{5BBECA03-F33A-4825-B5BA-3A6C023AE3A2}" destId="{93CABF8B-3503-4CF6-B908-512FF1962973}" srcOrd="0" destOrd="0" presId="urn:microsoft.com/office/officeart/2008/layout/PictureStrips"/>
    <dgm:cxn modelId="{2B3750FE-30EF-4E7F-AB67-FB22F67E4A10}" type="presParOf" srcId="{2A6D7296-30F0-4167-A274-5591B1D025D6}" destId="{504D0564-80A1-4FD1-B7B4-26BEE2F80A63}" srcOrd="0" destOrd="0" presId="urn:microsoft.com/office/officeart/2008/layout/PictureStrips"/>
    <dgm:cxn modelId="{F96DD0A1-4A8C-4953-B451-FE398CCB1A58}" type="presParOf" srcId="{504D0564-80A1-4FD1-B7B4-26BEE2F80A63}" destId="{B5C9913C-9F07-45D7-9CF7-8D8F21D16E29}" srcOrd="0" destOrd="0" presId="urn:microsoft.com/office/officeart/2008/layout/PictureStrips"/>
    <dgm:cxn modelId="{825BC13D-3479-47B1-B46D-A9B03B950278}" type="presParOf" srcId="{504D0564-80A1-4FD1-B7B4-26BEE2F80A63}" destId="{DB8E1D7F-FD1B-42B3-A0AC-F03355F7A724}" srcOrd="1" destOrd="0" presId="urn:microsoft.com/office/officeart/2008/layout/PictureStrips"/>
    <dgm:cxn modelId="{677F2FBD-056A-470C-A797-354056927C14}" type="presParOf" srcId="{2A6D7296-30F0-4167-A274-5591B1D025D6}" destId="{F7D97194-8213-4C9A-8601-D24D100158A7}" srcOrd="1" destOrd="0" presId="urn:microsoft.com/office/officeart/2008/layout/PictureStrips"/>
    <dgm:cxn modelId="{828690FE-E998-45E4-8E83-A4D6146C31DE}" type="presParOf" srcId="{2A6D7296-30F0-4167-A274-5591B1D025D6}" destId="{9EC1B7FF-69BB-40B2-A5AD-D58040E07004}" srcOrd="2" destOrd="0" presId="urn:microsoft.com/office/officeart/2008/layout/PictureStrips"/>
    <dgm:cxn modelId="{08CF5597-BD59-4C3D-AA07-0C2E4A4F2890}" type="presParOf" srcId="{9EC1B7FF-69BB-40B2-A5AD-D58040E07004}" destId="{93CABF8B-3503-4CF6-B908-512FF1962973}" srcOrd="0" destOrd="0" presId="urn:microsoft.com/office/officeart/2008/layout/PictureStrips"/>
    <dgm:cxn modelId="{16F08251-477B-4AB6-9594-025F17143F71}" type="presParOf" srcId="{9EC1B7FF-69BB-40B2-A5AD-D58040E07004}" destId="{09B3DE9E-8A48-4709-9785-073D8DF35D40}" srcOrd="1" destOrd="0" presId="urn:microsoft.com/office/officeart/2008/layout/PictureStrips"/>
    <dgm:cxn modelId="{E29DEE16-E0C5-424E-89BF-6C3AF65F4BC9}" type="presParOf" srcId="{2A6D7296-30F0-4167-A274-5591B1D025D6}" destId="{33D03D7A-6B73-4A0E-8841-2446E975C071}" srcOrd="3" destOrd="0" presId="urn:microsoft.com/office/officeart/2008/layout/PictureStrips"/>
    <dgm:cxn modelId="{43167A75-0452-422C-9ECA-F0FCFBFEBC30}" type="presParOf" srcId="{2A6D7296-30F0-4167-A274-5591B1D025D6}" destId="{3F009BC7-A1C7-410C-BF6F-01BFC7CF56C0}" srcOrd="4" destOrd="0" presId="urn:microsoft.com/office/officeart/2008/layout/PictureStrips"/>
    <dgm:cxn modelId="{96C762C6-4256-49C5-8636-08C8E842B91F}" type="presParOf" srcId="{3F009BC7-A1C7-410C-BF6F-01BFC7CF56C0}" destId="{53C5676A-E0DF-42CE-97EE-E419F33B09CE}" srcOrd="0" destOrd="0" presId="urn:microsoft.com/office/officeart/2008/layout/PictureStrips"/>
    <dgm:cxn modelId="{7D54832F-807D-4051-9F41-AB32805AC857}" type="presParOf" srcId="{3F009BC7-A1C7-410C-BF6F-01BFC7CF56C0}" destId="{30AF5CB8-BC7D-4511-BC5F-5F2CE02FE3B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258FCC-A4F6-45D7-93F5-FE1ADFB4551A}" type="doc">
      <dgm:prSet loTypeId="urn:microsoft.com/office/officeart/2005/8/layout/hierarchy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74C95D-C1FF-4AE6-A106-9CD952FAF6CD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графику:</a:t>
          </a:r>
          <a:endParaRPr lang="ru-RU" sz="16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1E9000-9F73-4EF2-B4BF-E553476567C3}" type="parTrans" cxnId="{9C593E5B-3F02-4156-BC6B-4C4C7CD5ECDF}">
      <dgm:prSet/>
      <dgm:spPr/>
      <dgm:t>
        <a:bodyPr/>
        <a:lstStyle/>
        <a:p>
          <a:endParaRPr lang="ru-RU"/>
        </a:p>
      </dgm:t>
    </dgm:pt>
    <dgm:pt modelId="{057FFBD7-A7AD-46A2-B2C5-1F6452797A5E}" type="sibTrans" cxnId="{9C593E5B-3F02-4156-BC6B-4C4C7CD5ECDF}">
      <dgm:prSet/>
      <dgm:spPr/>
      <dgm:t>
        <a:bodyPr/>
        <a:lstStyle/>
        <a:p>
          <a:endParaRPr lang="ru-RU"/>
        </a:p>
      </dgm:t>
    </dgm:pt>
    <dgm:pt modelId="{11EEA5A1-2AA0-43BC-A86D-401132C8C048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Пятидневный график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0552B2-290C-4263-8D15-C334B8FC699D}" type="parTrans" cxnId="{3BB93A18-6B86-4460-9B03-54F35230B3C9}">
      <dgm:prSet/>
      <dgm:spPr/>
      <dgm:t>
        <a:bodyPr/>
        <a:lstStyle/>
        <a:p>
          <a:endParaRPr lang="ru-RU"/>
        </a:p>
      </dgm:t>
    </dgm:pt>
    <dgm:pt modelId="{1A6C88F8-8DFC-4DA7-A067-FF0BB0654E22}" type="sibTrans" cxnId="{3BB93A18-6B86-4460-9B03-54F35230B3C9}">
      <dgm:prSet/>
      <dgm:spPr/>
      <dgm:t>
        <a:bodyPr/>
        <a:lstStyle/>
        <a:p>
          <a:endParaRPr lang="ru-RU"/>
        </a:p>
      </dgm:t>
    </dgm:pt>
    <dgm:pt modelId="{829D2BC2-0000-4962-81C1-D2699144FE9A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Шестидневный график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8DA9D3-712A-47EB-B965-F66C04057D83}" type="parTrans" cxnId="{9F9F6569-0745-473A-B67C-FC61E5F7EB24}">
      <dgm:prSet/>
      <dgm:spPr/>
      <dgm:t>
        <a:bodyPr/>
        <a:lstStyle/>
        <a:p>
          <a:endParaRPr lang="ru-RU"/>
        </a:p>
      </dgm:t>
    </dgm:pt>
    <dgm:pt modelId="{B4B26A4C-FBDC-4489-8C1E-C9C61D0FB3FA}" type="sibTrans" cxnId="{9F9F6569-0745-473A-B67C-FC61E5F7EB24}">
      <dgm:prSet/>
      <dgm:spPr/>
      <dgm:t>
        <a:bodyPr/>
        <a:lstStyle/>
        <a:p>
          <a:endParaRPr lang="ru-RU"/>
        </a:p>
      </dgm:t>
    </dgm:pt>
    <dgm:pt modelId="{C6A780C0-9E27-49C3-8678-2B9057A31722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табелю:</a:t>
          </a:r>
          <a:endParaRPr lang="ru-RU" sz="16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EEF82A4-6395-4AE9-BE00-E341E6F6076C}" type="parTrans" cxnId="{BAFF6E8D-D207-4945-B699-4BA8CDF89C5C}">
      <dgm:prSet/>
      <dgm:spPr/>
      <dgm:t>
        <a:bodyPr/>
        <a:lstStyle/>
        <a:p>
          <a:endParaRPr lang="ru-RU"/>
        </a:p>
      </dgm:t>
    </dgm:pt>
    <dgm:pt modelId="{072B2300-A054-4339-B111-15507721672A}" type="sibTrans" cxnId="{BAFF6E8D-D207-4945-B699-4BA8CDF89C5C}">
      <dgm:prSet/>
      <dgm:spPr/>
      <dgm:t>
        <a:bodyPr/>
        <a:lstStyle/>
        <a:p>
          <a:endParaRPr lang="ru-RU"/>
        </a:p>
      </dgm:t>
    </dgm:pt>
    <dgm:pt modelId="{3D28C56F-BD2E-4354-BDF9-40EF6C001001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Сводно</a:t>
          </a:r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в целом за период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416101-E761-4E24-AEBF-B716D62CD86D}" type="parTrans" cxnId="{A6646E69-174F-415F-A74C-6927F4D3BAF3}">
      <dgm:prSet/>
      <dgm:spPr/>
      <dgm:t>
        <a:bodyPr/>
        <a:lstStyle/>
        <a:p>
          <a:endParaRPr lang="ru-RU"/>
        </a:p>
      </dgm:t>
    </dgm:pt>
    <dgm:pt modelId="{6338750B-6AD1-4A3F-A6DA-65DCF3D1691E}" type="sibTrans" cxnId="{A6646E69-174F-415F-A74C-6927F4D3BAF3}">
      <dgm:prSet/>
      <dgm:spPr/>
      <dgm:t>
        <a:bodyPr/>
        <a:lstStyle/>
        <a:p>
          <a:endParaRPr lang="ru-RU"/>
        </a:p>
      </dgm:t>
    </dgm:pt>
    <dgm:pt modelId="{8C2E1200-1345-408E-8296-E1B4351F5199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дням периода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EE9FE4-253C-46F0-8F41-F1C214B087A4}" type="parTrans" cxnId="{D6745913-E5C7-4A4B-A03F-03CB73265A25}">
      <dgm:prSet/>
      <dgm:spPr/>
      <dgm:t>
        <a:bodyPr/>
        <a:lstStyle/>
        <a:p>
          <a:endParaRPr lang="ru-RU"/>
        </a:p>
      </dgm:t>
    </dgm:pt>
    <dgm:pt modelId="{E9C4FACA-449B-43B6-AC37-A02E85AEB9A2}" type="sibTrans" cxnId="{D6745913-E5C7-4A4B-A03F-03CB73265A25}">
      <dgm:prSet/>
      <dgm:spPr/>
      <dgm:t>
        <a:bodyPr/>
        <a:lstStyle/>
        <a:p>
          <a:endParaRPr lang="ru-RU"/>
        </a:p>
      </dgm:t>
    </dgm:pt>
    <dgm:pt modelId="{CA8AE524-BF70-4B72-97D2-FE4F581E2239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Сменный график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67C05B-0B14-478C-B781-C26B0A5FFD2C}" type="parTrans" cxnId="{5B914D6E-5430-4966-A962-83E66E19A15A}">
      <dgm:prSet/>
      <dgm:spPr/>
      <dgm:t>
        <a:bodyPr/>
        <a:lstStyle/>
        <a:p>
          <a:endParaRPr lang="ru-RU"/>
        </a:p>
      </dgm:t>
    </dgm:pt>
    <dgm:pt modelId="{CEC7867A-2D7C-42B9-9AA2-3E31890876AA}" type="sibTrans" cxnId="{5B914D6E-5430-4966-A962-83E66E19A15A}">
      <dgm:prSet/>
      <dgm:spPr/>
      <dgm:t>
        <a:bodyPr/>
        <a:lstStyle/>
        <a:p>
          <a:endParaRPr lang="ru-RU"/>
        </a:p>
      </dgm:t>
    </dgm:pt>
    <dgm:pt modelId="{B052222F-5617-4704-95C7-2D30847527B1}" type="pres">
      <dgm:prSet presAssocID="{DC258FCC-A4F6-45D7-93F5-FE1ADFB455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20E29B-9279-4219-A0DA-12F6A18ED614}" type="pres">
      <dgm:prSet presAssocID="{D074C95D-C1FF-4AE6-A106-9CD952FAF6CD}" presName="root" presStyleCnt="0"/>
      <dgm:spPr/>
    </dgm:pt>
    <dgm:pt modelId="{C16C6295-DCE0-4236-95A8-6AEF4F8495E1}" type="pres">
      <dgm:prSet presAssocID="{D074C95D-C1FF-4AE6-A106-9CD952FAF6CD}" presName="rootComposite" presStyleCnt="0"/>
      <dgm:spPr/>
    </dgm:pt>
    <dgm:pt modelId="{D8643CAD-5A17-4D6A-8843-0E31D7422DCC}" type="pres">
      <dgm:prSet presAssocID="{D074C95D-C1FF-4AE6-A106-9CD952FAF6CD}" presName="rootText" presStyleLbl="node1" presStyleIdx="0" presStyleCnt="2"/>
      <dgm:spPr/>
      <dgm:t>
        <a:bodyPr/>
        <a:lstStyle/>
        <a:p>
          <a:endParaRPr lang="ru-RU"/>
        </a:p>
      </dgm:t>
    </dgm:pt>
    <dgm:pt modelId="{8F7B1E9F-88BB-4914-92DD-2C82B3C8C222}" type="pres">
      <dgm:prSet presAssocID="{D074C95D-C1FF-4AE6-A106-9CD952FAF6CD}" presName="rootConnector" presStyleLbl="node1" presStyleIdx="0" presStyleCnt="2"/>
      <dgm:spPr/>
      <dgm:t>
        <a:bodyPr/>
        <a:lstStyle/>
        <a:p>
          <a:endParaRPr lang="ru-RU"/>
        </a:p>
      </dgm:t>
    </dgm:pt>
    <dgm:pt modelId="{8B8ECD29-30E0-4F6F-8A92-03D92C412460}" type="pres">
      <dgm:prSet presAssocID="{D074C95D-C1FF-4AE6-A106-9CD952FAF6CD}" presName="childShape" presStyleCnt="0"/>
      <dgm:spPr/>
    </dgm:pt>
    <dgm:pt modelId="{DBA4E155-34F5-4B55-AF35-CE4BD4016BB3}" type="pres">
      <dgm:prSet presAssocID="{1C0552B2-290C-4263-8D15-C334B8FC699D}" presName="Name13" presStyleLbl="parChTrans1D2" presStyleIdx="0" presStyleCnt="5"/>
      <dgm:spPr/>
      <dgm:t>
        <a:bodyPr/>
        <a:lstStyle/>
        <a:p>
          <a:endParaRPr lang="ru-RU"/>
        </a:p>
      </dgm:t>
    </dgm:pt>
    <dgm:pt modelId="{B369CD54-C8D1-4719-AF16-934E6D6AE0A0}" type="pres">
      <dgm:prSet presAssocID="{11EEA5A1-2AA0-43BC-A86D-401132C8C048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10314-58A6-4EF7-AEE0-7951F89E70F2}" type="pres">
      <dgm:prSet presAssocID="{908DA9D3-712A-47EB-B965-F66C04057D83}" presName="Name13" presStyleLbl="parChTrans1D2" presStyleIdx="1" presStyleCnt="5"/>
      <dgm:spPr/>
      <dgm:t>
        <a:bodyPr/>
        <a:lstStyle/>
        <a:p>
          <a:endParaRPr lang="ru-RU"/>
        </a:p>
      </dgm:t>
    </dgm:pt>
    <dgm:pt modelId="{EF698E85-7F96-4E8A-862C-BEB5E8C1D2E8}" type="pres">
      <dgm:prSet presAssocID="{829D2BC2-0000-4962-81C1-D2699144FE9A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65C01-2F87-437C-9705-A3964EE3D22B}" type="pres">
      <dgm:prSet presAssocID="{B467C05B-0B14-478C-B781-C26B0A5FFD2C}" presName="Name13" presStyleLbl="parChTrans1D2" presStyleIdx="2" presStyleCnt="5"/>
      <dgm:spPr/>
      <dgm:t>
        <a:bodyPr/>
        <a:lstStyle/>
        <a:p>
          <a:endParaRPr lang="ru-RU"/>
        </a:p>
      </dgm:t>
    </dgm:pt>
    <dgm:pt modelId="{FF731026-5CEF-497C-8943-63ECC8483640}" type="pres">
      <dgm:prSet presAssocID="{CA8AE524-BF70-4B72-97D2-FE4F581E2239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74E22-D768-49FC-9C88-5EF0EFFD2274}" type="pres">
      <dgm:prSet presAssocID="{C6A780C0-9E27-49C3-8678-2B9057A31722}" presName="root" presStyleCnt="0"/>
      <dgm:spPr/>
    </dgm:pt>
    <dgm:pt modelId="{84F6EF11-1A75-4E18-8116-08434E02E5B0}" type="pres">
      <dgm:prSet presAssocID="{C6A780C0-9E27-49C3-8678-2B9057A31722}" presName="rootComposite" presStyleCnt="0"/>
      <dgm:spPr/>
    </dgm:pt>
    <dgm:pt modelId="{DAD7B92A-F16C-4B67-9683-F18E32DE9CD6}" type="pres">
      <dgm:prSet presAssocID="{C6A780C0-9E27-49C3-8678-2B9057A31722}" presName="rootText" presStyleLbl="node1" presStyleIdx="1" presStyleCnt="2"/>
      <dgm:spPr/>
      <dgm:t>
        <a:bodyPr/>
        <a:lstStyle/>
        <a:p>
          <a:endParaRPr lang="ru-RU"/>
        </a:p>
      </dgm:t>
    </dgm:pt>
    <dgm:pt modelId="{B6958C73-DFCA-4611-A0FC-3E7D2577FEB2}" type="pres">
      <dgm:prSet presAssocID="{C6A780C0-9E27-49C3-8678-2B9057A31722}" presName="rootConnector" presStyleLbl="node1" presStyleIdx="1" presStyleCnt="2"/>
      <dgm:spPr/>
      <dgm:t>
        <a:bodyPr/>
        <a:lstStyle/>
        <a:p>
          <a:endParaRPr lang="ru-RU"/>
        </a:p>
      </dgm:t>
    </dgm:pt>
    <dgm:pt modelId="{A67CFB47-8730-4598-BD72-60FEBC572FBB}" type="pres">
      <dgm:prSet presAssocID="{C6A780C0-9E27-49C3-8678-2B9057A31722}" presName="childShape" presStyleCnt="0"/>
      <dgm:spPr/>
    </dgm:pt>
    <dgm:pt modelId="{BEBED70D-178F-4831-AB15-33027260E19E}" type="pres">
      <dgm:prSet presAssocID="{BE416101-E761-4E24-AEBF-B716D62CD86D}" presName="Name13" presStyleLbl="parChTrans1D2" presStyleIdx="3" presStyleCnt="5"/>
      <dgm:spPr/>
      <dgm:t>
        <a:bodyPr/>
        <a:lstStyle/>
        <a:p>
          <a:endParaRPr lang="ru-RU"/>
        </a:p>
      </dgm:t>
    </dgm:pt>
    <dgm:pt modelId="{AAC7EF33-B87A-49AE-B44A-325FDE4A0E83}" type="pres">
      <dgm:prSet presAssocID="{3D28C56F-BD2E-4354-BDF9-40EF6C001001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EE060-8C90-4B03-9B4E-B774A5D6311E}" type="pres">
      <dgm:prSet presAssocID="{C7EE9FE4-253C-46F0-8F41-F1C214B087A4}" presName="Name13" presStyleLbl="parChTrans1D2" presStyleIdx="4" presStyleCnt="5"/>
      <dgm:spPr/>
      <dgm:t>
        <a:bodyPr/>
        <a:lstStyle/>
        <a:p>
          <a:endParaRPr lang="ru-RU"/>
        </a:p>
      </dgm:t>
    </dgm:pt>
    <dgm:pt modelId="{D24A4F32-B0D9-4820-8D85-AF156576AA3D}" type="pres">
      <dgm:prSet presAssocID="{8C2E1200-1345-408E-8296-E1B4351F5199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745913-E5C7-4A4B-A03F-03CB73265A25}" srcId="{C6A780C0-9E27-49C3-8678-2B9057A31722}" destId="{8C2E1200-1345-408E-8296-E1B4351F5199}" srcOrd="1" destOrd="0" parTransId="{C7EE9FE4-253C-46F0-8F41-F1C214B087A4}" sibTransId="{E9C4FACA-449B-43B6-AC37-A02E85AEB9A2}"/>
    <dgm:cxn modelId="{AEBA5DA0-B654-4216-8A3D-395F475FA050}" type="presOf" srcId="{C7EE9FE4-253C-46F0-8F41-F1C214B087A4}" destId="{63CEE060-8C90-4B03-9B4E-B774A5D6311E}" srcOrd="0" destOrd="0" presId="urn:microsoft.com/office/officeart/2005/8/layout/hierarchy3"/>
    <dgm:cxn modelId="{0FC1FADA-5E85-4D57-924D-718FA1C7F468}" type="presOf" srcId="{D074C95D-C1FF-4AE6-A106-9CD952FAF6CD}" destId="{D8643CAD-5A17-4D6A-8843-0E31D7422DCC}" srcOrd="0" destOrd="0" presId="urn:microsoft.com/office/officeart/2005/8/layout/hierarchy3"/>
    <dgm:cxn modelId="{BAFF6E8D-D207-4945-B699-4BA8CDF89C5C}" srcId="{DC258FCC-A4F6-45D7-93F5-FE1ADFB4551A}" destId="{C6A780C0-9E27-49C3-8678-2B9057A31722}" srcOrd="1" destOrd="0" parTransId="{8EEF82A4-6395-4AE9-BE00-E341E6F6076C}" sibTransId="{072B2300-A054-4339-B111-15507721672A}"/>
    <dgm:cxn modelId="{AE27766F-710F-48B8-858B-9E2FA006EF0F}" type="presOf" srcId="{829D2BC2-0000-4962-81C1-D2699144FE9A}" destId="{EF698E85-7F96-4E8A-862C-BEB5E8C1D2E8}" srcOrd="0" destOrd="0" presId="urn:microsoft.com/office/officeart/2005/8/layout/hierarchy3"/>
    <dgm:cxn modelId="{72D3F732-B9C6-4C07-98B1-1B8450CE5E98}" type="presOf" srcId="{BE416101-E761-4E24-AEBF-B716D62CD86D}" destId="{BEBED70D-178F-4831-AB15-33027260E19E}" srcOrd="0" destOrd="0" presId="urn:microsoft.com/office/officeart/2005/8/layout/hierarchy3"/>
    <dgm:cxn modelId="{881CE648-7609-42E2-8AC0-B49FC72B419F}" type="presOf" srcId="{D074C95D-C1FF-4AE6-A106-9CD952FAF6CD}" destId="{8F7B1E9F-88BB-4914-92DD-2C82B3C8C222}" srcOrd="1" destOrd="0" presId="urn:microsoft.com/office/officeart/2005/8/layout/hierarchy3"/>
    <dgm:cxn modelId="{9C593E5B-3F02-4156-BC6B-4C4C7CD5ECDF}" srcId="{DC258FCC-A4F6-45D7-93F5-FE1ADFB4551A}" destId="{D074C95D-C1FF-4AE6-A106-9CD952FAF6CD}" srcOrd="0" destOrd="0" parTransId="{801E9000-9F73-4EF2-B4BF-E553476567C3}" sibTransId="{057FFBD7-A7AD-46A2-B2C5-1F6452797A5E}"/>
    <dgm:cxn modelId="{C3976820-BC63-4356-A7BD-3E824454218C}" type="presOf" srcId="{C6A780C0-9E27-49C3-8678-2B9057A31722}" destId="{DAD7B92A-F16C-4B67-9683-F18E32DE9CD6}" srcOrd="0" destOrd="0" presId="urn:microsoft.com/office/officeart/2005/8/layout/hierarchy3"/>
    <dgm:cxn modelId="{BCC76E01-8545-40EC-885B-8F9BC529CEB6}" type="presOf" srcId="{8C2E1200-1345-408E-8296-E1B4351F5199}" destId="{D24A4F32-B0D9-4820-8D85-AF156576AA3D}" srcOrd="0" destOrd="0" presId="urn:microsoft.com/office/officeart/2005/8/layout/hierarchy3"/>
    <dgm:cxn modelId="{C5540EAD-BD36-468A-B9C8-4DF397153897}" type="presOf" srcId="{C6A780C0-9E27-49C3-8678-2B9057A31722}" destId="{B6958C73-DFCA-4611-A0FC-3E7D2577FEB2}" srcOrd="1" destOrd="0" presId="urn:microsoft.com/office/officeart/2005/8/layout/hierarchy3"/>
    <dgm:cxn modelId="{5CB819D9-6CA1-4639-BDC8-094E1874EBEC}" type="presOf" srcId="{1C0552B2-290C-4263-8D15-C334B8FC699D}" destId="{DBA4E155-34F5-4B55-AF35-CE4BD4016BB3}" srcOrd="0" destOrd="0" presId="urn:microsoft.com/office/officeart/2005/8/layout/hierarchy3"/>
    <dgm:cxn modelId="{3DCD58E9-CEF9-4F9C-B93A-0BCA8D066B93}" type="presOf" srcId="{B467C05B-0B14-478C-B781-C26B0A5FFD2C}" destId="{74F65C01-2F87-437C-9705-A3964EE3D22B}" srcOrd="0" destOrd="0" presId="urn:microsoft.com/office/officeart/2005/8/layout/hierarchy3"/>
    <dgm:cxn modelId="{4827C281-5DE4-45B5-B3EE-552BCA9EE8A9}" type="presOf" srcId="{CA8AE524-BF70-4B72-97D2-FE4F581E2239}" destId="{FF731026-5CEF-497C-8943-63ECC8483640}" srcOrd="0" destOrd="0" presId="urn:microsoft.com/office/officeart/2005/8/layout/hierarchy3"/>
    <dgm:cxn modelId="{3BB93A18-6B86-4460-9B03-54F35230B3C9}" srcId="{D074C95D-C1FF-4AE6-A106-9CD952FAF6CD}" destId="{11EEA5A1-2AA0-43BC-A86D-401132C8C048}" srcOrd="0" destOrd="0" parTransId="{1C0552B2-290C-4263-8D15-C334B8FC699D}" sibTransId="{1A6C88F8-8DFC-4DA7-A067-FF0BB0654E22}"/>
    <dgm:cxn modelId="{E324D968-A842-46FE-9A8D-C885B0FEC3E9}" type="presOf" srcId="{11EEA5A1-2AA0-43BC-A86D-401132C8C048}" destId="{B369CD54-C8D1-4719-AF16-934E6D6AE0A0}" srcOrd="0" destOrd="0" presId="urn:microsoft.com/office/officeart/2005/8/layout/hierarchy3"/>
    <dgm:cxn modelId="{839E6474-0579-456C-ABCF-0DE78126297C}" type="presOf" srcId="{3D28C56F-BD2E-4354-BDF9-40EF6C001001}" destId="{AAC7EF33-B87A-49AE-B44A-325FDE4A0E83}" srcOrd="0" destOrd="0" presId="urn:microsoft.com/office/officeart/2005/8/layout/hierarchy3"/>
    <dgm:cxn modelId="{9F9F6569-0745-473A-B67C-FC61E5F7EB24}" srcId="{D074C95D-C1FF-4AE6-A106-9CD952FAF6CD}" destId="{829D2BC2-0000-4962-81C1-D2699144FE9A}" srcOrd="1" destOrd="0" parTransId="{908DA9D3-712A-47EB-B965-F66C04057D83}" sibTransId="{B4B26A4C-FBDC-4489-8C1E-C9C61D0FB3FA}"/>
    <dgm:cxn modelId="{A6646E69-174F-415F-A74C-6927F4D3BAF3}" srcId="{C6A780C0-9E27-49C3-8678-2B9057A31722}" destId="{3D28C56F-BD2E-4354-BDF9-40EF6C001001}" srcOrd="0" destOrd="0" parTransId="{BE416101-E761-4E24-AEBF-B716D62CD86D}" sibTransId="{6338750B-6AD1-4A3F-A6DA-65DCF3D1691E}"/>
    <dgm:cxn modelId="{558AC9E2-38E1-42C3-9156-2D4ACABB8E77}" type="presOf" srcId="{DC258FCC-A4F6-45D7-93F5-FE1ADFB4551A}" destId="{B052222F-5617-4704-95C7-2D30847527B1}" srcOrd="0" destOrd="0" presId="urn:microsoft.com/office/officeart/2005/8/layout/hierarchy3"/>
    <dgm:cxn modelId="{5B914D6E-5430-4966-A962-83E66E19A15A}" srcId="{D074C95D-C1FF-4AE6-A106-9CD952FAF6CD}" destId="{CA8AE524-BF70-4B72-97D2-FE4F581E2239}" srcOrd="2" destOrd="0" parTransId="{B467C05B-0B14-478C-B781-C26B0A5FFD2C}" sibTransId="{CEC7867A-2D7C-42B9-9AA2-3E31890876AA}"/>
    <dgm:cxn modelId="{3E3AAC46-6BC6-48EB-AFEB-4FE471825A40}" type="presOf" srcId="{908DA9D3-712A-47EB-B965-F66C04057D83}" destId="{A2910314-58A6-4EF7-AEE0-7951F89E70F2}" srcOrd="0" destOrd="0" presId="urn:microsoft.com/office/officeart/2005/8/layout/hierarchy3"/>
    <dgm:cxn modelId="{F3D2ED34-4C9A-4608-B0EB-644CB78A5422}" type="presParOf" srcId="{B052222F-5617-4704-95C7-2D30847527B1}" destId="{F320E29B-9279-4219-A0DA-12F6A18ED614}" srcOrd="0" destOrd="0" presId="urn:microsoft.com/office/officeart/2005/8/layout/hierarchy3"/>
    <dgm:cxn modelId="{1669F1ED-8A6B-4BFD-A276-78788F8389D3}" type="presParOf" srcId="{F320E29B-9279-4219-A0DA-12F6A18ED614}" destId="{C16C6295-DCE0-4236-95A8-6AEF4F8495E1}" srcOrd="0" destOrd="0" presId="urn:microsoft.com/office/officeart/2005/8/layout/hierarchy3"/>
    <dgm:cxn modelId="{D0C8599D-3C8E-422B-BA2E-8CFA0CFA61AB}" type="presParOf" srcId="{C16C6295-DCE0-4236-95A8-6AEF4F8495E1}" destId="{D8643CAD-5A17-4D6A-8843-0E31D7422DCC}" srcOrd="0" destOrd="0" presId="urn:microsoft.com/office/officeart/2005/8/layout/hierarchy3"/>
    <dgm:cxn modelId="{BB0E9808-502B-4961-8AB6-034DA4034F00}" type="presParOf" srcId="{C16C6295-DCE0-4236-95A8-6AEF4F8495E1}" destId="{8F7B1E9F-88BB-4914-92DD-2C82B3C8C222}" srcOrd="1" destOrd="0" presId="urn:microsoft.com/office/officeart/2005/8/layout/hierarchy3"/>
    <dgm:cxn modelId="{DDEDCDFA-81F9-46CD-959D-178A057C1F0D}" type="presParOf" srcId="{F320E29B-9279-4219-A0DA-12F6A18ED614}" destId="{8B8ECD29-30E0-4F6F-8A92-03D92C412460}" srcOrd="1" destOrd="0" presId="urn:microsoft.com/office/officeart/2005/8/layout/hierarchy3"/>
    <dgm:cxn modelId="{7889A3A3-F5A9-48D2-8D43-D1FD665375C7}" type="presParOf" srcId="{8B8ECD29-30E0-4F6F-8A92-03D92C412460}" destId="{DBA4E155-34F5-4B55-AF35-CE4BD4016BB3}" srcOrd="0" destOrd="0" presId="urn:microsoft.com/office/officeart/2005/8/layout/hierarchy3"/>
    <dgm:cxn modelId="{3E4CCFE9-ACF3-4873-8951-669CF5A6A453}" type="presParOf" srcId="{8B8ECD29-30E0-4F6F-8A92-03D92C412460}" destId="{B369CD54-C8D1-4719-AF16-934E6D6AE0A0}" srcOrd="1" destOrd="0" presId="urn:microsoft.com/office/officeart/2005/8/layout/hierarchy3"/>
    <dgm:cxn modelId="{FE8C0AFB-8EF0-4063-811C-1C4AA96E12F2}" type="presParOf" srcId="{8B8ECD29-30E0-4F6F-8A92-03D92C412460}" destId="{A2910314-58A6-4EF7-AEE0-7951F89E70F2}" srcOrd="2" destOrd="0" presId="urn:microsoft.com/office/officeart/2005/8/layout/hierarchy3"/>
    <dgm:cxn modelId="{77DA9C7B-1011-4DCA-8643-BCC713536EFB}" type="presParOf" srcId="{8B8ECD29-30E0-4F6F-8A92-03D92C412460}" destId="{EF698E85-7F96-4E8A-862C-BEB5E8C1D2E8}" srcOrd="3" destOrd="0" presId="urn:microsoft.com/office/officeart/2005/8/layout/hierarchy3"/>
    <dgm:cxn modelId="{E7CC1B8C-3359-4712-B14F-0144A8797712}" type="presParOf" srcId="{8B8ECD29-30E0-4F6F-8A92-03D92C412460}" destId="{74F65C01-2F87-437C-9705-A3964EE3D22B}" srcOrd="4" destOrd="0" presId="urn:microsoft.com/office/officeart/2005/8/layout/hierarchy3"/>
    <dgm:cxn modelId="{266A213F-0FE5-4E44-B767-4639EC26AF71}" type="presParOf" srcId="{8B8ECD29-30E0-4F6F-8A92-03D92C412460}" destId="{FF731026-5CEF-497C-8943-63ECC8483640}" srcOrd="5" destOrd="0" presId="urn:microsoft.com/office/officeart/2005/8/layout/hierarchy3"/>
    <dgm:cxn modelId="{4CB37124-3726-46BB-BBEA-6535D699F2EB}" type="presParOf" srcId="{B052222F-5617-4704-95C7-2D30847527B1}" destId="{1A974E22-D768-49FC-9C88-5EF0EFFD2274}" srcOrd="1" destOrd="0" presId="urn:microsoft.com/office/officeart/2005/8/layout/hierarchy3"/>
    <dgm:cxn modelId="{7E91DA20-0008-491F-98A8-0D58D7F5C8AE}" type="presParOf" srcId="{1A974E22-D768-49FC-9C88-5EF0EFFD2274}" destId="{84F6EF11-1A75-4E18-8116-08434E02E5B0}" srcOrd="0" destOrd="0" presId="urn:microsoft.com/office/officeart/2005/8/layout/hierarchy3"/>
    <dgm:cxn modelId="{C455EF63-51C5-48EE-B194-D498171034DC}" type="presParOf" srcId="{84F6EF11-1A75-4E18-8116-08434E02E5B0}" destId="{DAD7B92A-F16C-4B67-9683-F18E32DE9CD6}" srcOrd="0" destOrd="0" presId="urn:microsoft.com/office/officeart/2005/8/layout/hierarchy3"/>
    <dgm:cxn modelId="{06219DEE-FFA7-403E-9864-912747815C54}" type="presParOf" srcId="{84F6EF11-1A75-4E18-8116-08434E02E5B0}" destId="{B6958C73-DFCA-4611-A0FC-3E7D2577FEB2}" srcOrd="1" destOrd="0" presId="urn:microsoft.com/office/officeart/2005/8/layout/hierarchy3"/>
    <dgm:cxn modelId="{F2260C67-5355-42B5-944B-D3C21470EFE6}" type="presParOf" srcId="{1A974E22-D768-49FC-9C88-5EF0EFFD2274}" destId="{A67CFB47-8730-4598-BD72-60FEBC572FBB}" srcOrd="1" destOrd="0" presId="urn:microsoft.com/office/officeart/2005/8/layout/hierarchy3"/>
    <dgm:cxn modelId="{A6347A2F-D369-49C6-8ADD-071C6AC205A0}" type="presParOf" srcId="{A67CFB47-8730-4598-BD72-60FEBC572FBB}" destId="{BEBED70D-178F-4831-AB15-33027260E19E}" srcOrd="0" destOrd="0" presId="urn:microsoft.com/office/officeart/2005/8/layout/hierarchy3"/>
    <dgm:cxn modelId="{BAA65F68-E8AC-4269-ACDB-2A210FD91B5F}" type="presParOf" srcId="{A67CFB47-8730-4598-BD72-60FEBC572FBB}" destId="{AAC7EF33-B87A-49AE-B44A-325FDE4A0E83}" srcOrd="1" destOrd="0" presId="urn:microsoft.com/office/officeart/2005/8/layout/hierarchy3"/>
    <dgm:cxn modelId="{15DC2D68-DC10-46F9-B413-622CBD460685}" type="presParOf" srcId="{A67CFB47-8730-4598-BD72-60FEBC572FBB}" destId="{63CEE060-8C90-4B03-9B4E-B774A5D6311E}" srcOrd="2" destOrd="0" presId="urn:microsoft.com/office/officeart/2005/8/layout/hierarchy3"/>
    <dgm:cxn modelId="{009B5C50-0137-45F4-8973-07954ADEDDB1}" type="presParOf" srcId="{A67CFB47-8730-4598-BD72-60FEBC572FBB}" destId="{D24A4F32-B0D9-4820-8D85-AF156576AA3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851AEE-3EE9-43C4-9748-BC3EFC72F0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9F91314-0C94-4C8C-83A0-D66CD4B09B18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Отработанное время учитывается только по табелю. </a:t>
          </a:r>
          <a:endParaRPr lang="ru-RU" sz="1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935412-35AF-44B5-9C4A-823BDD03928D}" type="parTrans" cxnId="{0D06DF81-670A-4F7D-818F-92560FF94E76}">
      <dgm:prSet/>
      <dgm:spPr/>
      <dgm:t>
        <a:bodyPr/>
        <a:lstStyle/>
        <a:p>
          <a:endParaRPr lang="ru-RU"/>
        </a:p>
      </dgm:t>
    </dgm:pt>
    <dgm:pt modelId="{C628B846-B822-44B9-A727-DDC2D0E32786}" type="sibTrans" cxnId="{0D06DF81-670A-4F7D-818F-92560FF94E76}">
      <dgm:prSet/>
      <dgm:spPr/>
      <dgm:t>
        <a:bodyPr/>
        <a:lstStyle/>
        <a:p>
          <a:endParaRPr lang="ru-RU"/>
        </a:p>
      </dgm:t>
    </dgm:pt>
    <dgm:pt modelId="{B46B64CA-6350-40BA-AD39-8AFD999166F1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тех сотрудников, для которых данные в табеле не введены, отработанное время не исчисляется</a:t>
          </a:r>
          <a:endParaRPr lang="ru-RU" sz="1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5095BA-0B2E-48A4-A9E4-F05E329108EF}" type="parTrans" cxnId="{5F723C86-49DA-41AD-9CC1-D3067896AA93}">
      <dgm:prSet/>
      <dgm:spPr/>
      <dgm:t>
        <a:bodyPr/>
        <a:lstStyle/>
        <a:p>
          <a:endParaRPr lang="ru-RU"/>
        </a:p>
      </dgm:t>
    </dgm:pt>
    <dgm:pt modelId="{6925FA0C-F800-4AB7-BB65-8BCDC3125AF1}" type="sibTrans" cxnId="{5F723C86-49DA-41AD-9CC1-D3067896AA93}">
      <dgm:prSet/>
      <dgm:spPr/>
      <dgm:t>
        <a:bodyPr/>
        <a:lstStyle/>
        <a:p>
          <a:endParaRPr lang="ru-RU"/>
        </a:p>
      </dgm:t>
    </dgm:pt>
    <dgm:pt modelId="{667B858D-76FA-4150-9588-CDDAA1F73F66}" type="pres">
      <dgm:prSet presAssocID="{8A851AEE-3EE9-43C4-9748-BC3EFC72F05A}" presName="linearFlow" presStyleCnt="0">
        <dgm:presLayoutVars>
          <dgm:dir/>
          <dgm:resizeHandles val="exact"/>
        </dgm:presLayoutVars>
      </dgm:prSet>
      <dgm:spPr/>
    </dgm:pt>
    <dgm:pt modelId="{A1B9CEA2-C771-43DA-9DF2-7DA6B614A0C0}" type="pres">
      <dgm:prSet presAssocID="{B9F91314-0C94-4C8C-83A0-D66CD4B09B18}" presName="composite" presStyleCnt="0"/>
      <dgm:spPr/>
    </dgm:pt>
    <dgm:pt modelId="{FF11F9DB-AC02-4154-9CE5-1DC65764F687}" type="pres">
      <dgm:prSet presAssocID="{B9F91314-0C94-4C8C-83A0-D66CD4B09B18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61F1445E-98E1-428E-ABDD-9F00576C0550}" type="pres">
      <dgm:prSet presAssocID="{B9F91314-0C94-4C8C-83A0-D66CD4B09B18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88DA9-7C10-440F-B51A-2725439CEBDB}" type="pres">
      <dgm:prSet presAssocID="{C628B846-B822-44B9-A727-DDC2D0E32786}" presName="spacing" presStyleCnt="0"/>
      <dgm:spPr/>
    </dgm:pt>
    <dgm:pt modelId="{0133E53E-5B84-44EB-9873-75BA05D77B72}" type="pres">
      <dgm:prSet presAssocID="{B46B64CA-6350-40BA-AD39-8AFD999166F1}" presName="composite" presStyleCnt="0"/>
      <dgm:spPr/>
    </dgm:pt>
    <dgm:pt modelId="{F7568C43-60F1-4893-B66B-133E7BAD7C23}" type="pres">
      <dgm:prSet presAssocID="{B46B64CA-6350-40BA-AD39-8AFD999166F1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ru-RU"/>
        </a:p>
      </dgm:t>
    </dgm:pt>
    <dgm:pt modelId="{85F6B20C-77EE-49E4-9B45-F5A1E9812138}" type="pres">
      <dgm:prSet presAssocID="{B46B64CA-6350-40BA-AD39-8AFD999166F1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723C86-49DA-41AD-9CC1-D3067896AA93}" srcId="{8A851AEE-3EE9-43C4-9748-BC3EFC72F05A}" destId="{B46B64CA-6350-40BA-AD39-8AFD999166F1}" srcOrd="1" destOrd="0" parTransId="{3E5095BA-0B2E-48A4-A9E4-F05E329108EF}" sibTransId="{6925FA0C-F800-4AB7-BB65-8BCDC3125AF1}"/>
    <dgm:cxn modelId="{0D06DF81-670A-4F7D-818F-92560FF94E76}" srcId="{8A851AEE-3EE9-43C4-9748-BC3EFC72F05A}" destId="{B9F91314-0C94-4C8C-83A0-D66CD4B09B18}" srcOrd="0" destOrd="0" parTransId="{F0935412-35AF-44B5-9C4A-823BDD03928D}" sibTransId="{C628B846-B822-44B9-A727-DDC2D0E32786}"/>
    <dgm:cxn modelId="{8D3EFAC7-213D-4CA7-AA11-4B7B684AEA4B}" type="presOf" srcId="{8A851AEE-3EE9-43C4-9748-BC3EFC72F05A}" destId="{667B858D-76FA-4150-9588-CDDAA1F73F66}" srcOrd="0" destOrd="0" presId="urn:microsoft.com/office/officeart/2005/8/layout/vList3"/>
    <dgm:cxn modelId="{D08D4920-950D-411B-AA83-D978900C9223}" type="presOf" srcId="{B46B64CA-6350-40BA-AD39-8AFD999166F1}" destId="{85F6B20C-77EE-49E4-9B45-F5A1E9812138}" srcOrd="0" destOrd="0" presId="urn:microsoft.com/office/officeart/2005/8/layout/vList3"/>
    <dgm:cxn modelId="{50AB1B57-84FC-4C81-B826-586FCC91B353}" type="presOf" srcId="{B9F91314-0C94-4C8C-83A0-D66CD4B09B18}" destId="{61F1445E-98E1-428E-ABDD-9F00576C0550}" srcOrd="0" destOrd="0" presId="urn:microsoft.com/office/officeart/2005/8/layout/vList3"/>
    <dgm:cxn modelId="{E29AEB92-7466-49B6-B3CC-AD470F7BDDBC}" type="presParOf" srcId="{667B858D-76FA-4150-9588-CDDAA1F73F66}" destId="{A1B9CEA2-C771-43DA-9DF2-7DA6B614A0C0}" srcOrd="0" destOrd="0" presId="urn:microsoft.com/office/officeart/2005/8/layout/vList3"/>
    <dgm:cxn modelId="{C220996B-2EA7-4781-9234-9B4AFCBA5E0A}" type="presParOf" srcId="{A1B9CEA2-C771-43DA-9DF2-7DA6B614A0C0}" destId="{FF11F9DB-AC02-4154-9CE5-1DC65764F687}" srcOrd="0" destOrd="0" presId="urn:microsoft.com/office/officeart/2005/8/layout/vList3"/>
    <dgm:cxn modelId="{EC4C4A54-7118-42DC-AF2F-4E1810A3E86F}" type="presParOf" srcId="{A1B9CEA2-C771-43DA-9DF2-7DA6B614A0C0}" destId="{61F1445E-98E1-428E-ABDD-9F00576C0550}" srcOrd="1" destOrd="0" presId="urn:microsoft.com/office/officeart/2005/8/layout/vList3"/>
    <dgm:cxn modelId="{BABCEA94-13CD-467E-98C3-1614F4EB4D43}" type="presParOf" srcId="{667B858D-76FA-4150-9588-CDDAA1F73F66}" destId="{36588DA9-7C10-440F-B51A-2725439CEBDB}" srcOrd="1" destOrd="0" presId="urn:microsoft.com/office/officeart/2005/8/layout/vList3"/>
    <dgm:cxn modelId="{B8DE85A6-D215-48CF-AD1F-AA25FCE53CD7}" type="presParOf" srcId="{667B858D-76FA-4150-9588-CDDAA1F73F66}" destId="{0133E53E-5B84-44EB-9873-75BA05D77B72}" srcOrd="2" destOrd="0" presId="urn:microsoft.com/office/officeart/2005/8/layout/vList3"/>
    <dgm:cxn modelId="{97CB4865-05EF-4343-BA55-C933A6A02AED}" type="presParOf" srcId="{0133E53E-5B84-44EB-9873-75BA05D77B72}" destId="{F7568C43-60F1-4893-B66B-133E7BAD7C23}" srcOrd="0" destOrd="0" presId="urn:microsoft.com/office/officeart/2005/8/layout/vList3"/>
    <dgm:cxn modelId="{219E7061-144F-41A0-828D-FE1543F486C0}" type="presParOf" srcId="{0133E53E-5B84-44EB-9873-75BA05D77B72}" destId="{85F6B20C-77EE-49E4-9B45-F5A1E981213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9913C-9F07-45D7-9CF7-8D8F21D16E29}">
      <dsp:nvSpPr>
        <dsp:cNvPr id="0" name=""/>
        <dsp:cNvSpPr/>
      </dsp:nvSpPr>
      <dsp:spPr>
        <a:xfrm>
          <a:off x="1700761" y="101494"/>
          <a:ext cx="4470980" cy="11530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2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Ведение учета рабочего времени по различным графикам и по табелю. Учет невыходов работников организации</a:t>
          </a:r>
          <a:endParaRPr lang="ru-RU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00761" y="101494"/>
        <a:ext cx="4470980" cy="1153084"/>
      </dsp:txXfrm>
    </dsp:sp>
    <dsp:sp modelId="{DB8E1D7F-FD1B-42B3-A0AC-F03355F7A724}">
      <dsp:nvSpPr>
        <dsp:cNvPr id="0" name=""/>
        <dsp:cNvSpPr/>
      </dsp:nvSpPr>
      <dsp:spPr>
        <a:xfrm>
          <a:off x="495617" y="240472"/>
          <a:ext cx="872692" cy="7589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ABF8B-3503-4CF6-B908-512FF1962973}">
      <dsp:nvSpPr>
        <dsp:cNvPr id="0" name=""/>
        <dsp:cNvSpPr/>
      </dsp:nvSpPr>
      <dsp:spPr>
        <a:xfrm>
          <a:off x="1692072" y="1353657"/>
          <a:ext cx="4488359" cy="11530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2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Отражение в едином окне учетных данных расчета зарплаты, удержаний работников, налогов и взносов. Возможность рассчитывать, добавлять и изменять данные непосредственно в обработке, как при работе с единым документом</a:t>
          </a:r>
          <a:endParaRPr lang="ru-RU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92072" y="1353657"/>
        <a:ext cx="4488359" cy="1153084"/>
      </dsp:txXfrm>
    </dsp:sp>
    <dsp:sp modelId="{09B3DE9E-8A48-4709-9785-073D8DF35D40}">
      <dsp:nvSpPr>
        <dsp:cNvPr id="0" name=""/>
        <dsp:cNvSpPr/>
      </dsp:nvSpPr>
      <dsp:spPr>
        <a:xfrm>
          <a:off x="531907" y="1466709"/>
          <a:ext cx="902186" cy="7941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5676A-E0DF-42CE-97EE-E419F33B09CE}">
      <dsp:nvSpPr>
        <dsp:cNvPr id="0" name=""/>
        <dsp:cNvSpPr/>
      </dsp:nvSpPr>
      <dsp:spPr>
        <a:xfrm>
          <a:off x="1685615" y="2632122"/>
          <a:ext cx="4501274" cy="11530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2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Учет сверхнормативных работ и расчет оплаты по ним (ночные, сверхурочные, праздничные)</a:t>
          </a:r>
          <a:endParaRPr lang="ru-RU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85615" y="2632122"/>
        <a:ext cx="4501274" cy="1153084"/>
      </dsp:txXfrm>
    </dsp:sp>
    <dsp:sp modelId="{30AF5CB8-BC7D-4511-BC5F-5F2CE02FE3B7}">
      <dsp:nvSpPr>
        <dsp:cNvPr id="0" name=""/>
        <dsp:cNvSpPr/>
      </dsp:nvSpPr>
      <dsp:spPr>
        <a:xfrm>
          <a:off x="433450" y="2808984"/>
          <a:ext cx="948016" cy="7372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43CAD-5A17-4D6A-8843-0E31D7422DCC}">
      <dsp:nvSpPr>
        <dsp:cNvPr id="0" name=""/>
        <dsp:cNvSpPr/>
      </dsp:nvSpPr>
      <dsp:spPr>
        <a:xfrm>
          <a:off x="1125884" y="3100"/>
          <a:ext cx="1708546" cy="85427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графику:</a:t>
          </a:r>
          <a:endParaRPr lang="ru-RU" sz="16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50905" y="28121"/>
        <a:ext cx="1658504" cy="804231"/>
      </dsp:txXfrm>
    </dsp:sp>
    <dsp:sp modelId="{DBA4E155-34F5-4B55-AF35-CE4BD4016BB3}">
      <dsp:nvSpPr>
        <dsp:cNvPr id="0" name=""/>
        <dsp:cNvSpPr/>
      </dsp:nvSpPr>
      <dsp:spPr>
        <a:xfrm>
          <a:off x="1296739" y="857374"/>
          <a:ext cx="170854" cy="640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05"/>
              </a:lnTo>
              <a:lnTo>
                <a:pt x="170854" y="64070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9CD54-C8D1-4719-AF16-934E6D6AE0A0}">
      <dsp:nvSpPr>
        <dsp:cNvPr id="0" name=""/>
        <dsp:cNvSpPr/>
      </dsp:nvSpPr>
      <dsp:spPr>
        <a:xfrm>
          <a:off x="1467594" y="1070942"/>
          <a:ext cx="1366837" cy="85427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Пятидневный график</a:t>
          </a:r>
          <a:endParaRPr lang="ru-RU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92615" y="1095963"/>
        <a:ext cx="1316795" cy="804231"/>
      </dsp:txXfrm>
    </dsp:sp>
    <dsp:sp modelId="{A2910314-58A6-4EF7-AEE0-7951F89E70F2}">
      <dsp:nvSpPr>
        <dsp:cNvPr id="0" name=""/>
        <dsp:cNvSpPr/>
      </dsp:nvSpPr>
      <dsp:spPr>
        <a:xfrm>
          <a:off x="1296739" y="857374"/>
          <a:ext cx="170854" cy="1708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546"/>
              </a:lnTo>
              <a:lnTo>
                <a:pt x="170854" y="17085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98E85-7F96-4E8A-862C-BEB5E8C1D2E8}">
      <dsp:nvSpPr>
        <dsp:cNvPr id="0" name=""/>
        <dsp:cNvSpPr/>
      </dsp:nvSpPr>
      <dsp:spPr>
        <a:xfrm>
          <a:off x="1467594" y="2138784"/>
          <a:ext cx="1366837" cy="85427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Шестидневный график</a:t>
          </a:r>
          <a:endParaRPr lang="ru-RU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92615" y="2163805"/>
        <a:ext cx="1316795" cy="804231"/>
      </dsp:txXfrm>
    </dsp:sp>
    <dsp:sp modelId="{74F65C01-2F87-437C-9705-A3964EE3D22B}">
      <dsp:nvSpPr>
        <dsp:cNvPr id="0" name=""/>
        <dsp:cNvSpPr/>
      </dsp:nvSpPr>
      <dsp:spPr>
        <a:xfrm>
          <a:off x="1296739" y="857374"/>
          <a:ext cx="170854" cy="2776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388"/>
              </a:lnTo>
              <a:lnTo>
                <a:pt x="170854" y="277638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31026-5CEF-497C-8943-63ECC8483640}">
      <dsp:nvSpPr>
        <dsp:cNvPr id="0" name=""/>
        <dsp:cNvSpPr/>
      </dsp:nvSpPr>
      <dsp:spPr>
        <a:xfrm>
          <a:off x="1467594" y="3206625"/>
          <a:ext cx="1366837" cy="85427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Сменный график</a:t>
          </a:r>
          <a:endParaRPr lang="ru-RU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92615" y="3231646"/>
        <a:ext cx="1316795" cy="804231"/>
      </dsp:txXfrm>
    </dsp:sp>
    <dsp:sp modelId="{DAD7B92A-F16C-4B67-9683-F18E32DE9CD6}">
      <dsp:nvSpPr>
        <dsp:cNvPr id="0" name=""/>
        <dsp:cNvSpPr/>
      </dsp:nvSpPr>
      <dsp:spPr>
        <a:xfrm>
          <a:off x="3261568" y="3100"/>
          <a:ext cx="1708546" cy="85427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табелю:</a:t>
          </a:r>
          <a:endParaRPr lang="ru-RU" sz="16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86589" y="28121"/>
        <a:ext cx="1658504" cy="804231"/>
      </dsp:txXfrm>
    </dsp:sp>
    <dsp:sp modelId="{BEBED70D-178F-4831-AB15-33027260E19E}">
      <dsp:nvSpPr>
        <dsp:cNvPr id="0" name=""/>
        <dsp:cNvSpPr/>
      </dsp:nvSpPr>
      <dsp:spPr>
        <a:xfrm>
          <a:off x="3432423" y="857374"/>
          <a:ext cx="170854" cy="640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05"/>
              </a:lnTo>
              <a:lnTo>
                <a:pt x="170854" y="64070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7EF33-B87A-49AE-B44A-325FDE4A0E83}">
      <dsp:nvSpPr>
        <dsp:cNvPr id="0" name=""/>
        <dsp:cNvSpPr/>
      </dsp:nvSpPr>
      <dsp:spPr>
        <a:xfrm>
          <a:off x="3603277" y="1070942"/>
          <a:ext cx="1366837" cy="85427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Сводно</a:t>
          </a:r>
          <a:r>
            <a:rPr lang="ru-RU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в целом за период</a:t>
          </a:r>
          <a:endParaRPr lang="ru-RU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28298" y="1095963"/>
        <a:ext cx="1316795" cy="804231"/>
      </dsp:txXfrm>
    </dsp:sp>
    <dsp:sp modelId="{63CEE060-8C90-4B03-9B4E-B774A5D6311E}">
      <dsp:nvSpPr>
        <dsp:cNvPr id="0" name=""/>
        <dsp:cNvSpPr/>
      </dsp:nvSpPr>
      <dsp:spPr>
        <a:xfrm>
          <a:off x="3432423" y="857374"/>
          <a:ext cx="170854" cy="1708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546"/>
              </a:lnTo>
              <a:lnTo>
                <a:pt x="170854" y="17085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A4F32-B0D9-4820-8D85-AF156576AA3D}">
      <dsp:nvSpPr>
        <dsp:cNvPr id="0" name=""/>
        <dsp:cNvSpPr/>
      </dsp:nvSpPr>
      <dsp:spPr>
        <a:xfrm>
          <a:off x="3603277" y="2138784"/>
          <a:ext cx="1366837" cy="85427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дням периода</a:t>
          </a:r>
          <a:endParaRPr lang="ru-RU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28298" y="2163805"/>
        <a:ext cx="1316795" cy="8042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1445E-98E1-428E-ABDD-9F00576C0550}">
      <dsp:nvSpPr>
        <dsp:cNvPr id="0" name=""/>
        <dsp:cNvSpPr/>
      </dsp:nvSpPr>
      <dsp:spPr>
        <a:xfrm rot="10800000">
          <a:off x="1292722" y="215"/>
          <a:ext cx="3686760" cy="1456409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23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Отработанное время учитывается только по табелю. </a:t>
          </a:r>
          <a:endParaRPr lang="ru-RU" sz="1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1656824" y="215"/>
        <a:ext cx="3322658" cy="1456409"/>
      </dsp:txXfrm>
    </dsp:sp>
    <dsp:sp modelId="{FF11F9DB-AC02-4154-9CE5-1DC65764F687}">
      <dsp:nvSpPr>
        <dsp:cNvPr id="0" name=""/>
        <dsp:cNvSpPr/>
      </dsp:nvSpPr>
      <dsp:spPr>
        <a:xfrm>
          <a:off x="564517" y="215"/>
          <a:ext cx="1456409" cy="14564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6B20C-77EE-49E4-9B45-F5A1E9812138}">
      <dsp:nvSpPr>
        <dsp:cNvPr id="0" name=""/>
        <dsp:cNvSpPr/>
      </dsp:nvSpPr>
      <dsp:spPr>
        <a:xfrm rot="10800000">
          <a:off x="1292722" y="1891374"/>
          <a:ext cx="3686760" cy="1456409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23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тех сотрудников, для которых данные в табеле не введены, отработанное время не исчисляется</a:t>
          </a:r>
          <a:endParaRPr lang="ru-RU" sz="1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1656824" y="1891374"/>
        <a:ext cx="3322658" cy="1456409"/>
      </dsp:txXfrm>
    </dsp:sp>
    <dsp:sp modelId="{F7568C43-60F1-4893-B66B-133E7BAD7C23}">
      <dsp:nvSpPr>
        <dsp:cNvPr id="0" name=""/>
        <dsp:cNvSpPr/>
      </dsp:nvSpPr>
      <dsp:spPr>
        <a:xfrm>
          <a:off x="564517" y="1891374"/>
          <a:ext cx="1456409" cy="145640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580F-0466-4270-9ABF-9B68269E1B31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CC9B-E93B-4475-BCE2-242C82E42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38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29E01-0880-4989-9E99-36A8A062EF42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B4024-9807-4018-95C2-76AF1A4BD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8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9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1725931"/>
            <a:ext cx="6015042" cy="771524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5803901" y="4379119"/>
            <a:ext cx="2395220" cy="302419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40864" y="540631"/>
            <a:ext cx="667445" cy="700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428" y="290945"/>
            <a:ext cx="72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8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1783081"/>
            <a:ext cx="6015042" cy="411480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05798" y="2535316"/>
            <a:ext cx="6015042" cy="868680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05798" y="4379119"/>
            <a:ext cx="2395220" cy="302419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11926" y="535577"/>
            <a:ext cx="724988" cy="718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428" y="290945"/>
            <a:ext cx="72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8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3" y="317183"/>
            <a:ext cx="821435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92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3" y="317183"/>
            <a:ext cx="821435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4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018904" y="317183"/>
            <a:ext cx="7360920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85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96389" y="317183"/>
            <a:ext cx="7883435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63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96389" y="317183"/>
            <a:ext cx="7883435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979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3" y="317183"/>
            <a:ext cx="801623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768668"/>
            <a:ext cx="801624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6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3" y="317183"/>
            <a:ext cx="801623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768668"/>
            <a:ext cx="801624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63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568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993600"/>
            <a:ext cx="7886700" cy="3639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100060" y="4767264"/>
            <a:ext cx="4152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5" r:id="rId4"/>
    <p:sldLayoutId id="2147483652" r:id="rId5"/>
    <p:sldLayoutId id="2147483656" r:id="rId6"/>
    <p:sldLayoutId id="2147483657" r:id="rId7"/>
    <p:sldLayoutId id="2147483654" r:id="rId8"/>
    <p:sldLayoutId id="214748365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5797" y="1407781"/>
            <a:ext cx="8194801" cy="786780"/>
          </a:xfrm>
        </p:spPr>
        <p:txBody>
          <a:bodyPr/>
          <a:lstStyle/>
          <a:p>
            <a:r>
              <a:rPr lang="ru-RU" dirty="0"/>
              <a:t>1С-Рейтинг: </a:t>
            </a:r>
            <a:r>
              <a:rPr lang="ru-RU" dirty="0" smtClean="0"/>
              <a:t>Расширенный учет рабочего времени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Обзор основных возможностей расширения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05798" y="3914159"/>
            <a:ext cx="2395220" cy="767380"/>
          </a:xfrm>
        </p:spPr>
        <p:txBody>
          <a:bodyPr/>
          <a:lstStyle/>
          <a:p>
            <a:r>
              <a:rPr lang="ru-RU" dirty="0" smtClean="0"/>
              <a:t>Подготовила: Кенишева Т.Б.</a:t>
            </a:r>
            <a:br>
              <a:rPr lang="ru-RU" dirty="0" smtClean="0"/>
            </a:br>
            <a:r>
              <a:rPr lang="ru-RU" dirty="0" smtClean="0"/>
              <a:t>1С- Рейтинг, методист ЦРОР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Справочник «Графики работ»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    Справочник </a:t>
            </a:r>
            <a:r>
              <a:rPr lang="ru-RU" dirty="0"/>
              <a:t>содержит перечень всех графиков работы предприятия и предназначен для целей учета рабочего времени по принципу отклонений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3" y="1636350"/>
            <a:ext cx="7236000" cy="293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15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322" y="334328"/>
            <a:ext cx="7985119" cy="434340"/>
          </a:xfrm>
        </p:spPr>
        <p:txBody>
          <a:bodyPr/>
          <a:lstStyle/>
          <a:p>
            <a:pPr algn="ctr"/>
            <a:r>
              <a:rPr lang="ru-RU" dirty="0" smtClean="0"/>
              <a:t>Корректировка графика работ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Для корректировки данных имеющегося графика </a:t>
            </a:r>
            <a:r>
              <a:rPr lang="ru-RU" dirty="0"/>
              <a:t>необходимо изменить </a:t>
            </a:r>
            <a:r>
              <a:rPr lang="ru-RU" dirty="0" smtClean="0"/>
              <a:t>параметры, нажав кнопку «Изменить </a:t>
            </a:r>
            <a:r>
              <a:rPr lang="ru-RU" dirty="0"/>
              <a:t>параметры заполнения </a:t>
            </a:r>
            <a:r>
              <a:rPr lang="ru-RU" dirty="0" smtClean="0"/>
              <a:t>графика»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04" y="1551754"/>
            <a:ext cx="7380000" cy="311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7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2855" y="86938"/>
            <a:ext cx="7360920" cy="434340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/>
              <a:t>Параметры графика работы</a:t>
            </a:r>
            <a:endParaRPr lang="ru-RU" sz="1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521278"/>
            <a:ext cx="8214360" cy="4197883"/>
          </a:xfrm>
        </p:spPr>
        <p:txBody>
          <a:bodyPr/>
          <a:lstStyle/>
          <a:p>
            <a:r>
              <a:rPr lang="ru-RU" dirty="0" smtClean="0"/>
              <a:t>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sz="1200" dirty="0" smtClean="0"/>
              <a:t>1.Вид графика может </a:t>
            </a:r>
            <a:r>
              <a:rPr lang="ru-RU" sz="1200" dirty="0"/>
              <a:t>быть одного из следующих типов: пятидневный, шестидневный </a:t>
            </a:r>
            <a:r>
              <a:rPr lang="ru-RU" sz="1200" dirty="0" smtClean="0"/>
              <a:t>или сменный.</a:t>
            </a:r>
          </a:p>
          <a:p>
            <a:pPr>
              <a:spcBef>
                <a:spcPts val="0"/>
              </a:spcBef>
            </a:pPr>
            <a:r>
              <a:rPr lang="ru-RU" sz="1200" dirty="0" smtClean="0"/>
              <a:t>2.Признак </a:t>
            </a:r>
            <a:r>
              <a:rPr lang="ru-RU" sz="1200" dirty="0"/>
              <a:t>«Учитывать праздничные дни» используется в случаях, когда необходимо, чтобы при заполнении календаря графика учитывались праздничные дни по производственному календарю. Смена, выпавшая на праздничный день, в этом случае будет нерабочей.</a:t>
            </a:r>
          </a:p>
          <a:p>
            <a:pPr>
              <a:spcBef>
                <a:spcPts val="0"/>
              </a:spcBef>
            </a:pPr>
            <a:r>
              <a:rPr lang="ru-RU" sz="1200" dirty="0" smtClean="0"/>
              <a:t>3.Признак </a:t>
            </a:r>
            <a:r>
              <a:rPr lang="ru-RU" sz="1200" dirty="0"/>
              <a:t>«Вести учет ночных часов» устанавливается в случае, если график предусматривает работу в ночное время, а часы работы в ночное время нужно оплачивать сотрудникам в повышенном размере. </a:t>
            </a:r>
            <a:r>
              <a:rPr lang="ru-RU" sz="1200" dirty="0" smtClean="0"/>
              <a:t>При </a:t>
            </a:r>
            <a:r>
              <a:rPr lang="ru-RU" sz="1200" dirty="0"/>
              <a:t>установке признака становятся видимы и доступны для заполнения поля «Начало дневных часов» и «Начало ночных часов».</a:t>
            </a:r>
            <a:endParaRPr lang="ru-RU" sz="1200" dirty="0" smtClean="0"/>
          </a:p>
          <a:p>
            <a:pPr>
              <a:spcBef>
                <a:spcPts val="0"/>
              </a:spcBef>
            </a:pPr>
            <a:r>
              <a:rPr lang="ru-RU" sz="1200" dirty="0" smtClean="0"/>
              <a:t>4. Для сменного </a:t>
            </a:r>
            <a:r>
              <a:rPr lang="ru-RU" sz="1200" dirty="0"/>
              <a:t>графика важно </a:t>
            </a:r>
            <a:r>
              <a:rPr lang="ru-RU" sz="1200" dirty="0" smtClean="0"/>
              <a:t>задать </a:t>
            </a:r>
            <a:r>
              <a:rPr lang="ru-RU" sz="1200" dirty="0"/>
              <a:t>дату </a:t>
            </a:r>
            <a:r>
              <a:rPr lang="ru-RU" sz="1200" dirty="0" smtClean="0"/>
              <a:t>начала отсчета </a:t>
            </a:r>
            <a:r>
              <a:rPr lang="ru-RU" sz="1200" dirty="0"/>
              <a:t>(</a:t>
            </a:r>
            <a:r>
              <a:rPr lang="ru-RU" sz="1200" dirty="0" smtClean="0"/>
              <a:t>дату, </a:t>
            </a:r>
            <a:r>
              <a:rPr lang="ru-RU" sz="1200" dirty="0"/>
              <a:t>с которой может начинаться цикл графика, т.е. первый день графика). </a:t>
            </a:r>
            <a:endParaRPr lang="ru-RU" sz="1200" dirty="0" smtClean="0"/>
          </a:p>
          <a:p>
            <a:pPr>
              <a:spcBef>
                <a:spcPts val="0"/>
              </a:spcBef>
            </a:pPr>
            <a:r>
              <a:rPr lang="ru-RU" sz="1200" dirty="0" smtClean="0"/>
              <a:t>5.</a:t>
            </a:r>
            <a:r>
              <a:rPr lang="ru-RU" sz="1200" dirty="0"/>
              <a:t> </a:t>
            </a:r>
            <a:r>
              <a:rPr lang="ru-RU" sz="1200" dirty="0" smtClean="0"/>
              <a:t>Необходимо указать </a:t>
            </a:r>
            <a:r>
              <a:rPr lang="ru-RU" sz="1200" dirty="0"/>
              <a:t>рабочие смены на каждый день </a:t>
            </a:r>
            <a:r>
              <a:rPr lang="ru-RU" sz="1200" dirty="0" smtClean="0"/>
              <a:t>цикла. </a:t>
            </a:r>
            <a:r>
              <a:rPr lang="ru-RU" sz="1200" dirty="0"/>
              <a:t>Нерабочие дни цикла также следует вносить в табличную часть, но при этом в эти дни оставлять смены пустыми.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87" y="521278"/>
            <a:ext cx="5220000" cy="222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5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8904" y="317183"/>
            <a:ext cx="7360920" cy="2551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900" dirty="0" smtClean="0"/>
              <a:t>Заполнение рабочего времени</a:t>
            </a:r>
            <a:endParaRPr lang="ru-RU" sz="1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624950"/>
            <a:ext cx="8214360" cy="4094212"/>
          </a:xfrm>
        </p:spPr>
        <p:txBody>
          <a:bodyPr/>
          <a:lstStyle/>
          <a:p>
            <a:pPr algn="just"/>
            <a:r>
              <a:rPr lang="ru-RU" sz="1400" dirty="0" smtClean="0"/>
              <a:t>   Рабочее </a:t>
            </a:r>
            <a:r>
              <a:rPr lang="ru-RU" sz="1400" dirty="0"/>
              <a:t>время </a:t>
            </a:r>
            <a:r>
              <a:rPr lang="ru-RU" sz="1400" dirty="0" smtClean="0"/>
              <a:t>по графикам </a:t>
            </a:r>
            <a:r>
              <a:rPr lang="ru-RU" sz="1400" dirty="0"/>
              <a:t>работы хранится в регистре сведений  </a:t>
            </a:r>
            <a:r>
              <a:rPr lang="ru-RU" sz="1400" dirty="0" smtClean="0"/>
              <a:t>«Сведения </a:t>
            </a:r>
            <a:r>
              <a:rPr lang="ru-RU" sz="1400" dirty="0"/>
              <a:t>о графиках </a:t>
            </a:r>
            <a:r>
              <a:rPr lang="ru-RU" sz="1400" dirty="0" smtClean="0"/>
              <a:t>работы».</a:t>
            </a:r>
            <a:r>
              <a:rPr lang="ru-RU" sz="1400" dirty="0"/>
              <a:t> Информация о рабочем времени доступна на форме записи справочника </a:t>
            </a:r>
            <a:r>
              <a:rPr lang="ru-RU" sz="1400" dirty="0" smtClean="0"/>
              <a:t>«Графики работы» </a:t>
            </a:r>
            <a:r>
              <a:rPr lang="ru-RU" sz="1400" dirty="0"/>
              <a:t>в виде таблицы с месяцами в строках и порядковыми номерами каждого дня месяца в колонках. </a:t>
            </a:r>
          </a:p>
          <a:p>
            <a:pPr algn="just"/>
            <a:r>
              <a:rPr lang="ru-RU" sz="1400" dirty="0" smtClean="0"/>
              <a:t>   Таблица </a:t>
            </a:r>
            <a:r>
              <a:rPr lang="ru-RU" sz="1400" dirty="0"/>
              <a:t>формируется по данным регистра сведений </a:t>
            </a:r>
            <a:r>
              <a:rPr lang="ru-RU" sz="1400" dirty="0" smtClean="0"/>
              <a:t>«Регламентированный </a:t>
            </a:r>
            <a:r>
              <a:rPr lang="ru-RU" sz="1400" dirty="0"/>
              <a:t>производственный </a:t>
            </a:r>
            <a:r>
              <a:rPr lang="ru-RU" sz="1400" dirty="0" smtClean="0"/>
              <a:t>календарь». </a:t>
            </a:r>
          </a:p>
          <a:p>
            <a:pPr algn="just"/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32" y="2026104"/>
            <a:ext cx="6586624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3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Учет невыходов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Документ «Невыходы в организациях» предназначен для регистрации неоплачиваемого невыхода </a:t>
            </a:r>
            <a:r>
              <a:rPr lang="ru-RU" dirty="0" smtClean="0"/>
              <a:t>работника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4" y="1640129"/>
            <a:ext cx="7812000" cy="264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67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8656" y="317183"/>
            <a:ext cx="8568000" cy="43434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Регистр сведений «Сведения о невыходах в организациях»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/>
              <a:t>В </a:t>
            </a:r>
            <a:r>
              <a:rPr lang="ru-RU" dirty="0" smtClean="0"/>
              <a:t>регистре </a:t>
            </a:r>
            <a:r>
              <a:rPr lang="ru-RU" dirty="0"/>
              <a:t>хранятся сведения о зарегистрированных невыходах сотрудников организаций: даты начала и завершения невыходов </a:t>
            </a:r>
            <a:r>
              <a:rPr lang="ru-RU" dirty="0" smtClean="0"/>
              <a:t>сотрудников, </a:t>
            </a:r>
            <a:r>
              <a:rPr lang="ru-RU" dirty="0"/>
              <a:t>а также их причина</a:t>
            </a:r>
            <a:endParaRPr lang="ru-RU" b="1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7" y="1880644"/>
            <a:ext cx="753434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2627" y="256557"/>
            <a:ext cx="9012432" cy="611793"/>
          </a:xfrm>
        </p:spPr>
        <p:txBody>
          <a:bodyPr>
            <a:noAutofit/>
          </a:bodyPr>
          <a:lstStyle/>
          <a:p>
            <a:pPr algn="just"/>
            <a:r>
              <a:rPr lang="ru-RU" sz="1900" dirty="0"/>
              <a:t>Обработка «Расчет зарплаты, удержаний, налогов, взносов и отчислений»</a:t>
            </a:r>
            <a:br>
              <a:rPr lang="ru-RU" sz="1900" dirty="0"/>
            </a:br>
            <a:r>
              <a:rPr lang="ru-RU" sz="1900" dirty="0" smtClean="0"/>
              <a:t/>
            </a:r>
            <a:br>
              <a:rPr lang="ru-RU" sz="1900" dirty="0" smtClean="0"/>
            </a:br>
            <a:endParaRPr lang="ru-RU" sz="19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Представляет </a:t>
            </a:r>
            <a:r>
              <a:rPr lang="ru-RU" dirty="0"/>
              <a:t>собой инструмент для расчета зарплаты, </a:t>
            </a:r>
            <a:r>
              <a:rPr lang="ru-RU" dirty="0" smtClean="0"/>
              <a:t>удержаний, налогов, взносов, отчислений и отражения </a:t>
            </a:r>
            <a:r>
              <a:rPr lang="ru-RU" dirty="0"/>
              <a:t>данных в учете в едином </a:t>
            </a:r>
            <a:r>
              <a:rPr lang="ru-RU" dirty="0" smtClean="0"/>
              <a:t>окне.</a:t>
            </a:r>
          </a:p>
          <a:p>
            <a:r>
              <a:rPr lang="ru-RU" dirty="0"/>
              <a:t>С помощью данного инструмента </a:t>
            </a:r>
            <a:r>
              <a:rPr lang="ru-RU" b="1" dirty="0"/>
              <a:t>Расчет зарплаты, удержаний, налогов, взносов и отчислений</a:t>
            </a:r>
            <a:r>
              <a:rPr lang="ru-RU" dirty="0"/>
              <a:t> могут быть сформированы, рассчитаны и проведены следующие документы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61671" y="2234821"/>
            <a:ext cx="1999838" cy="12326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Начисление зарплаты сотрудникам организации</a:t>
            </a:r>
          </a:p>
        </p:txBody>
      </p:sp>
      <p:sp>
        <p:nvSpPr>
          <p:cNvPr id="7" name="Овал 6"/>
          <p:cNvSpPr/>
          <p:nvPr/>
        </p:nvSpPr>
        <p:spPr>
          <a:xfrm>
            <a:off x="5633678" y="2093429"/>
            <a:ext cx="1999838" cy="123016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Расчет удержаний сотрудников организации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1193719" y="3762305"/>
            <a:ext cx="1999838" cy="125976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Расчет налогов, взносов и отчислений сотрудников организаций</a:t>
            </a:r>
          </a:p>
        </p:txBody>
      </p:sp>
      <p:sp>
        <p:nvSpPr>
          <p:cNvPr id="9" name="Овал 8"/>
          <p:cNvSpPr/>
          <p:nvPr/>
        </p:nvSpPr>
        <p:spPr>
          <a:xfrm>
            <a:off x="5562951" y="3731419"/>
            <a:ext cx="2125323" cy="128936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Отражение зарплаты в регламентированном учете</a:t>
            </a:r>
          </a:p>
        </p:txBody>
      </p:sp>
      <p:sp>
        <p:nvSpPr>
          <p:cNvPr id="10" name="Овал 9"/>
          <p:cNvSpPr/>
          <p:nvPr/>
        </p:nvSpPr>
        <p:spPr>
          <a:xfrm>
            <a:off x="3352554" y="2873915"/>
            <a:ext cx="1999838" cy="123016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Обработка «Расчет зарплаты, удержаний, налогов, взносов и отчислений»</a:t>
            </a:r>
            <a:br>
              <a:rPr lang="ru-RU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18065946">
            <a:off x="2913974" y="2802899"/>
            <a:ext cx="559166" cy="560654"/>
          </a:xfrm>
          <a:prstGeom prst="upArrow">
            <a:avLst>
              <a:gd name="adj1" fmla="val 54118"/>
              <a:gd name="adj2" fmla="val 5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2926539">
            <a:off x="5182249" y="2736927"/>
            <a:ext cx="559166" cy="560654"/>
          </a:xfrm>
          <a:prstGeom prst="upArrow">
            <a:avLst>
              <a:gd name="adj1" fmla="val 54118"/>
              <a:gd name="adj2" fmla="val 5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7862903">
            <a:off x="5152592" y="3700838"/>
            <a:ext cx="559166" cy="560654"/>
          </a:xfrm>
          <a:prstGeom prst="upArrow">
            <a:avLst>
              <a:gd name="adj1" fmla="val 54118"/>
              <a:gd name="adj2" fmla="val 5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3095476">
            <a:off x="3075043" y="3781119"/>
            <a:ext cx="559166" cy="560654"/>
          </a:xfrm>
          <a:prstGeom prst="upArrow">
            <a:avLst>
              <a:gd name="adj1" fmla="val 54118"/>
              <a:gd name="adj2" fmla="val 5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6558" y="203930"/>
            <a:ext cx="8769030" cy="611793"/>
          </a:xfrm>
        </p:spPr>
        <p:txBody>
          <a:bodyPr>
            <a:noAutofit/>
          </a:bodyPr>
          <a:lstStyle/>
          <a:p>
            <a:pPr algn="ctr"/>
            <a:r>
              <a:rPr lang="ru-RU" sz="1900" dirty="0"/>
              <a:t>Обработка «Расчет зарплаты, удержаний, налогов, взносов и отчислений»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/>
              <a:t>Данные из всех рассчитанных документов отражаются на соответствующих закладках </a:t>
            </a:r>
            <a:r>
              <a:rPr lang="ru-RU" dirty="0" smtClean="0"/>
              <a:t>обработки</a:t>
            </a:r>
          </a:p>
          <a:p>
            <a:pPr algn="just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20" y="1471801"/>
            <a:ext cx="7776000" cy="3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Расчеты в обработке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57" y="1099523"/>
            <a:ext cx="5436000" cy="31038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6294" y="768668"/>
            <a:ext cx="3072120" cy="42375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Предусмотрена возможность при необходимости откорректировать уже существующие начисления, а также добавить новые виды начислений. </a:t>
            </a:r>
            <a:r>
              <a:rPr lang="ru-RU" dirty="0" smtClean="0">
                <a:solidFill>
                  <a:schemeClr val="tx1"/>
                </a:solidFill>
              </a:rPr>
              <a:t>Так</a:t>
            </a:r>
            <a:r>
              <a:rPr lang="ru-RU" dirty="0">
                <a:solidFill>
                  <a:schemeClr val="tx1"/>
                </a:solidFill>
              </a:rPr>
              <a:t>, расчет начислений по средней заработной плате (оплата больничного листа, оплата отпуска, оплата компенсации при увольнении) можно провести в окне обработки, выбрав сотрудника двойным щелчком из списка сотрудников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3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3137" y="317182"/>
            <a:ext cx="8644039" cy="451485"/>
          </a:xfrm>
        </p:spPr>
        <p:txBody>
          <a:bodyPr>
            <a:noAutofit/>
          </a:bodyPr>
          <a:lstStyle/>
          <a:p>
            <a:pPr algn="ctr"/>
            <a:r>
              <a:rPr lang="ru-RU" sz="1900" dirty="0"/>
              <a:t>Журнал произведенных расчетов зарплаты, налогов, взносов и отчислений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6538" y="920978"/>
            <a:ext cx="8187882" cy="3798183"/>
          </a:xfrm>
        </p:spPr>
        <p:txBody>
          <a:bodyPr/>
          <a:lstStyle/>
          <a:p>
            <a:r>
              <a:rPr lang="ru-RU" sz="1600" dirty="0"/>
              <a:t> </a:t>
            </a:r>
            <a:r>
              <a:rPr lang="ru-RU" sz="1600" dirty="0" smtClean="0"/>
              <a:t>Обработка предназначена для </a:t>
            </a:r>
            <a:r>
              <a:rPr lang="ru-RU" sz="1600" dirty="0"/>
              <a:t>просмотра рассчитанных </a:t>
            </a:r>
            <a:r>
              <a:rPr lang="ru-RU" sz="1600" dirty="0" smtClean="0"/>
              <a:t>периодов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42" y="1565337"/>
            <a:ext cx="5724000" cy="29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84962" y="273632"/>
            <a:ext cx="7360920" cy="434340"/>
          </a:xfrm>
        </p:spPr>
        <p:txBody>
          <a:bodyPr>
            <a:noAutofit/>
          </a:bodyPr>
          <a:lstStyle/>
          <a:p>
            <a:r>
              <a:rPr lang="ru-RU" sz="3200" dirty="0" smtClean="0"/>
              <a:t>Характеристика расширения</a:t>
            </a:r>
            <a:endParaRPr lang="ru-RU" sz="32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80060" y="768668"/>
            <a:ext cx="4197195" cy="3950493"/>
          </a:xfrm>
        </p:spPr>
        <p:txBody>
          <a:bodyPr/>
          <a:lstStyle/>
          <a:p>
            <a:pPr algn="just"/>
            <a:r>
              <a:rPr lang="ru-RU" dirty="0" smtClean="0"/>
              <a:t>     Расширение </a:t>
            </a:r>
            <a:r>
              <a:rPr lang="ru-RU" dirty="0"/>
              <a:t>«1С-Рейтинг: Расширенный учет рабочего времени» предназначено для дополнения и реализации новых возможностей по автоматизации расчета заработной платы, удержаний, налогов, взносов и отчислений в конфигурации «Бухгалтерия для </a:t>
            </a:r>
            <a:r>
              <a:rPr lang="ru-RU" dirty="0" smtClean="0"/>
              <a:t>Казахстана».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2" y="3041792"/>
            <a:ext cx="2232000" cy="1860000"/>
          </a:xfrm>
          <a:prstGeom prst="rect">
            <a:avLst/>
          </a:prstGeom>
        </p:spPr>
      </p:pic>
      <p:sp>
        <p:nvSpPr>
          <p:cNvPr id="8" name="Подзаголовок 1"/>
          <p:cNvSpPr txBox="1">
            <a:spLocks/>
          </p:cNvSpPr>
          <p:nvPr/>
        </p:nvSpPr>
        <p:spPr>
          <a:xfrm>
            <a:off x="4729882" y="664420"/>
            <a:ext cx="4183873" cy="4188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/>
              <a:t>  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dirty="0" smtClean="0"/>
              <a:t>Для работы расширения необходима технологическая платформа «1С:Предприятие 8.3» версии не ниже 8.3.23.2040, а так же типовое решение «1С:Бухгалтерия 8 для Казахстана», редакция 3.0, не ниже 3.0.64.1. Перечисленные программные продукты не включены в поставку расширения.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732" y="751523"/>
            <a:ext cx="1584000" cy="15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7617" y="236823"/>
            <a:ext cx="8716403" cy="407862"/>
          </a:xfrm>
        </p:spPr>
        <p:txBody>
          <a:bodyPr>
            <a:noAutofit/>
          </a:bodyPr>
          <a:lstStyle/>
          <a:p>
            <a:r>
              <a:rPr lang="ru-RU" sz="1800" dirty="0"/>
              <a:t>Р</a:t>
            </a:r>
            <a:r>
              <a:rPr lang="ru-RU" sz="1800" dirty="0" smtClean="0"/>
              <a:t>егистр </a:t>
            </a:r>
            <a:r>
              <a:rPr lang="ru-RU" sz="1800" dirty="0"/>
              <a:t>сведений «Коэффициенты оплаты сверхнормативных работ»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Хранит информацию </a:t>
            </a:r>
            <a:r>
              <a:rPr lang="ru-RU" dirty="0"/>
              <a:t>о размере коэффициентов оплаты работ в ночное время, сверхурочных работ и работ в праздничные и выходные </a:t>
            </a:r>
            <a:r>
              <a:rPr lang="ru-RU" dirty="0" smtClean="0"/>
              <a:t>дни.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31" y="1450667"/>
            <a:ext cx="6588000" cy="307523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29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5098" y="317183"/>
            <a:ext cx="8939174" cy="331928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/>
              <a:t>Учет сверхнормативных работ в сводном табеле</a:t>
            </a:r>
            <a:endParaRPr lang="ru-RU" sz="2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 регистрации сверхнормативных работ сотрудника </a:t>
            </a:r>
            <a:r>
              <a:rPr lang="ru-RU" dirty="0" smtClean="0"/>
              <a:t>необходимо </a:t>
            </a:r>
            <a:r>
              <a:rPr lang="ru-RU" dirty="0"/>
              <a:t>заполнить данные в одной из соответствующих колонок – «Оплата за сверхурочные», «Доплата за сверхурочные», «Оплата за праздничные», «Доплата за праздничные», «Доплата за ночные», либо в нескольких колонках.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42" y="2066070"/>
            <a:ext cx="5184000" cy="27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5098" y="317183"/>
            <a:ext cx="8939174" cy="331928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/>
              <a:t>Учет сверхнормативных работ в табеле со способом ввода по дням периода </a:t>
            </a:r>
            <a:endParaRPr lang="ru-RU" sz="2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2278" y="1039330"/>
            <a:ext cx="8214360" cy="3950493"/>
          </a:xfrm>
        </p:spPr>
        <p:txBody>
          <a:bodyPr/>
          <a:lstStyle/>
          <a:p>
            <a:pPr algn="just"/>
            <a:r>
              <a:rPr lang="ru-RU" dirty="0"/>
              <a:t>«Табель учета рабочего времени организации» со способом ввода данных «По дням периода» позволяет ввести сверхнормативные виды работ в табличной части документа.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85" y="1873647"/>
            <a:ext cx="6300000" cy="321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9651" y="317183"/>
            <a:ext cx="7970173" cy="4343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ачисление оплаты </a:t>
            </a:r>
            <a:r>
              <a:rPr lang="ru-RU" dirty="0"/>
              <a:t>по сверхнормативным работам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Проводится в обработке </a:t>
            </a:r>
            <a:r>
              <a:rPr lang="ru-RU" dirty="0"/>
              <a:t>«Расчет зарплаты, удержаний, налогов, взносов и отчислений</a:t>
            </a:r>
            <a:r>
              <a:rPr lang="ru-RU" dirty="0" smtClean="0"/>
              <a:t>». При </a:t>
            </a:r>
            <a:r>
              <a:rPr lang="ru-RU" dirty="0"/>
              <a:t>начислении зарплаты учитываются количество часов по сверхнормативным работам, зарегистрированное документом «Табель учета рабочего времени», </a:t>
            </a:r>
            <a:r>
              <a:rPr lang="ru-RU" dirty="0" smtClean="0"/>
              <a:t>а колонка </a:t>
            </a:r>
            <a:r>
              <a:rPr lang="ru-RU" dirty="0"/>
              <a:t>«Дней» в документе носит только информативный </a:t>
            </a:r>
            <a:r>
              <a:rPr lang="ru-RU" dirty="0" smtClean="0"/>
              <a:t>характер.</a:t>
            </a:r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6" y="2166899"/>
            <a:ext cx="7344000" cy="26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возможности расширения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51726805"/>
              </p:ext>
            </p:extLst>
          </p:nvPr>
        </p:nvGraphicFramePr>
        <p:xfrm>
          <a:off x="763096" y="703890"/>
          <a:ext cx="6856904" cy="3899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91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13649" y="225085"/>
            <a:ext cx="7360920" cy="434340"/>
          </a:xfrm>
        </p:spPr>
        <p:txBody>
          <a:bodyPr/>
          <a:lstStyle/>
          <a:p>
            <a:pPr algn="ctr"/>
            <a:r>
              <a:rPr lang="ru-RU" dirty="0" smtClean="0"/>
              <a:t>Учет рабочего времени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50399303"/>
              </p:ext>
            </p:extLst>
          </p:nvPr>
        </p:nvGraphicFramePr>
        <p:xfrm>
          <a:off x="1497687" y="7305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5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9410" y="317182"/>
            <a:ext cx="7590414" cy="1064605"/>
          </a:xfrm>
        </p:spPr>
        <p:txBody>
          <a:bodyPr>
            <a:noAutofit/>
          </a:bodyPr>
          <a:lstStyle/>
          <a:p>
            <a:pPr algn="ctr"/>
            <a:r>
              <a:rPr lang="ru-RU" sz="1900" dirty="0" smtClean="0"/>
              <a:t>Установка настройки в параметрах учета рабочего времени «Учет рабочего времени только методом сплошной регистрации» </a:t>
            </a:r>
            <a:br>
              <a:rPr lang="ru-RU" sz="1900" dirty="0" smtClean="0"/>
            </a:br>
            <a:endParaRPr lang="ru-RU" sz="19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65029731"/>
              </p:ext>
            </p:extLst>
          </p:nvPr>
        </p:nvGraphicFramePr>
        <p:xfrm>
          <a:off x="1651364" y="1381787"/>
          <a:ext cx="5544000" cy="33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8904" y="317183"/>
            <a:ext cx="7360920" cy="10182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Табель учета рабочего времени с видом заполнения «</a:t>
            </a:r>
            <a:r>
              <a:rPr lang="ru-RU" dirty="0" err="1" smtClean="0"/>
              <a:t>Сводно</a:t>
            </a:r>
            <a:r>
              <a:rPr lang="ru-RU" dirty="0"/>
              <a:t>, в целом за </a:t>
            </a:r>
            <a:r>
              <a:rPr lang="ru-RU" dirty="0" smtClean="0"/>
              <a:t>период»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478" y="986764"/>
            <a:ext cx="8108941" cy="3732398"/>
          </a:xfrm>
        </p:spPr>
        <p:txBody>
          <a:bodyPr/>
          <a:lstStyle/>
          <a:p>
            <a:pPr algn="just"/>
            <a:r>
              <a:rPr lang="ru-RU" dirty="0" smtClean="0"/>
              <a:t>     Данный способ </a:t>
            </a:r>
            <a:r>
              <a:rPr lang="ru-RU" dirty="0"/>
              <a:t>заполнения </a:t>
            </a:r>
            <a:r>
              <a:rPr lang="ru-RU" dirty="0" smtClean="0"/>
              <a:t>табеля </a:t>
            </a:r>
            <a:r>
              <a:rPr lang="ru-RU" dirty="0"/>
              <a:t>позволяет вводить данные об отработанном времени сотрудника в целом за месяц по каждому виду </a:t>
            </a:r>
            <a:r>
              <a:rPr lang="ru-RU" dirty="0" smtClean="0"/>
              <a:t>времени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23" y="1875162"/>
            <a:ext cx="6964649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6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381" y="276294"/>
            <a:ext cx="8201038" cy="5986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Табель учета рабочего времени с видом заполнения «По дням периода»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478" y="927558"/>
            <a:ext cx="8108941" cy="3791604"/>
          </a:xfrm>
        </p:spPr>
        <p:txBody>
          <a:bodyPr/>
          <a:lstStyle/>
          <a:p>
            <a:r>
              <a:rPr lang="ru-RU" dirty="0"/>
              <a:t>  </a:t>
            </a:r>
            <a:r>
              <a:rPr lang="ru-RU" dirty="0" smtClean="0"/>
              <a:t>Способ</a:t>
            </a:r>
            <a:r>
              <a:rPr lang="ru-RU" sz="1600" dirty="0" smtClean="0"/>
              <a:t> </a:t>
            </a:r>
            <a:r>
              <a:rPr lang="ru-RU" sz="1600" dirty="0"/>
              <a:t>заполнения </a:t>
            </a:r>
            <a:r>
              <a:rPr lang="ru-RU" sz="1600" dirty="0" smtClean="0"/>
              <a:t>табеля, позволяющий вводить </a:t>
            </a:r>
            <a:r>
              <a:rPr lang="ru-RU" sz="1600" dirty="0"/>
              <a:t>данные об отработанном времени сотрудника за каждый день месяца по каждому виду времени. В случае, если у сотрудника были кадровые перемещения либо изменения начислений в течении месяца, то рекомендуется использовать этот способ ввода </a:t>
            </a:r>
            <a:r>
              <a:rPr lang="ru-RU" sz="1600" dirty="0" smtClean="0"/>
              <a:t>данных.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48" y="1976863"/>
            <a:ext cx="6732000" cy="274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8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Использование графиков работ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768668"/>
            <a:ext cx="8214360" cy="4073047"/>
          </a:xfrm>
        </p:spPr>
        <p:txBody>
          <a:bodyPr/>
          <a:lstStyle/>
          <a:p>
            <a:pPr algn="just"/>
            <a:r>
              <a:rPr lang="ru-RU" dirty="0" smtClean="0"/>
              <a:t>График работы необходимо </a:t>
            </a:r>
            <a:r>
              <a:rPr lang="ru-RU" dirty="0"/>
              <a:t>указывать в кадровых документах приема </a:t>
            </a:r>
            <a:r>
              <a:rPr lang="ru-RU" dirty="0" smtClean="0"/>
              <a:t>на работу и </a:t>
            </a:r>
            <a:r>
              <a:rPr lang="ru-RU" dirty="0"/>
              <a:t>перемещения. Если график не назначен сотруднику, он не будет заполнен также и в документе начисления заработной платы, соответственно, расчет начислений от времени работы не будет произведен. Если организация ранее уже вела учет в базе, то можно воспользоваться одним из вариантов:</a:t>
            </a:r>
          </a:p>
          <a:p>
            <a:pPr algn="just"/>
            <a:r>
              <a:rPr lang="ru-RU" dirty="0" smtClean="0"/>
              <a:t>1.Сформировать </a:t>
            </a:r>
            <a:r>
              <a:rPr lang="ru-RU" dirty="0"/>
              <a:t>кадровые перемещения для всех сотрудников и назначить графики работы на дату начала их использования;</a:t>
            </a:r>
          </a:p>
          <a:p>
            <a:pPr algn="just"/>
            <a:r>
              <a:rPr lang="ru-RU" dirty="0" smtClean="0"/>
              <a:t>2.По </a:t>
            </a:r>
            <a:r>
              <a:rPr lang="ru-RU" dirty="0"/>
              <a:t>команде «Настройка учета рабочего времени и рабочего места расчета зарплаты» в форме настройки выполнить команду «Заполнить график работы по умолчанию в имеющихся кадровых документах». Открывшаяся обработка позволяет заполнить единый график работы во всех имеющихся кадровых данных. Данный вариант удобен в том числе, если большинство сотрудников работает по одному графику работы, например, по пятидневке.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18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Использование графиков работ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 первом запуске у сотрудников имеющиеся кадровые документы будут заполнены по умолчанию графиком – </a:t>
            </a:r>
            <a:r>
              <a:rPr lang="ru-RU" dirty="0" smtClean="0"/>
              <a:t>пятидневка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37" y="1457146"/>
            <a:ext cx="7020000" cy="33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56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1042</Words>
  <Application>Microsoft Office PowerPoint</Application>
  <PresentationFormat>Экран (16:9)</PresentationFormat>
  <Paragraphs>90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1С-Рейтинг: Расширенный учет рабочего времени</vt:lpstr>
      <vt:lpstr>Характеристика расширения</vt:lpstr>
      <vt:lpstr>Основные возможности расширения </vt:lpstr>
      <vt:lpstr>Учет рабочего времени</vt:lpstr>
      <vt:lpstr>Установка настройки в параметрах учета рабочего времени «Учет рабочего времени только методом сплошной регистрации»  </vt:lpstr>
      <vt:lpstr>Табель учета рабочего времени с видом заполнения «Сводно, в целом за период» </vt:lpstr>
      <vt:lpstr>Табель учета рабочего времени с видом заполнения «По дням периода» </vt:lpstr>
      <vt:lpstr>Использование графиков работ</vt:lpstr>
      <vt:lpstr>Использование графиков работ</vt:lpstr>
      <vt:lpstr>Справочник «Графики работ»</vt:lpstr>
      <vt:lpstr>Корректировка графика работ</vt:lpstr>
      <vt:lpstr>Параметры графика работы</vt:lpstr>
      <vt:lpstr>Заполнение рабочего времени</vt:lpstr>
      <vt:lpstr>Учет невыходов </vt:lpstr>
      <vt:lpstr>Регистр сведений «Сведения о невыходах в организациях» </vt:lpstr>
      <vt:lpstr>Обработка «Расчет зарплаты, удержаний, налогов, взносов и отчислений»  </vt:lpstr>
      <vt:lpstr>Обработка «Расчет зарплаты, удержаний, налогов, взносов и отчислений»</vt:lpstr>
      <vt:lpstr>Расчеты в обработке</vt:lpstr>
      <vt:lpstr>Журнал произведенных расчетов зарплаты, налогов, взносов и отчислений</vt:lpstr>
      <vt:lpstr>Регистр сведений «Коэффициенты оплаты сверхнормативных работ» </vt:lpstr>
      <vt:lpstr>Учет сверхнормативных работ в сводном табеле</vt:lpstr>
      <vt:lpstr>Учет сверхнормативных работ в табеле со способом ввода по дням периода </vt:lpstr>
      <vt:lpstr>Начисление оплаты по сверхнормативным работам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С. Гусев</dc:creator>
  <cp:lastModifiedBy>Татьяна В. Тюрина</cp:lastModifiedBy>
  <cp:revision>191</cp:revision>
  <dcterms:created xsi:type="dcterms:W3CDTF">2018-12-12T10:35:33Z</dcterms:created>
  <dcterms:modified xsi:type="dcterms:W3CDTF">2025-07-08T06:26:44Z</dcterms:modified>
</cp:coreProperties>
</file>